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4"/>
    <p:sldMasterId id="2147483722" r:id="rId5"/>
    <p:sldMasterId id="2147483745" r:id="rId6"/>
  </p:sldMasterIdLst>
  <p:notesMasterIdLst>
    <p:notesMasterId r:id="rId55"/>
  </p:notesMasterIdLst>
  <p:handoutMasterIdLst>
    <p:handoutMasterId r:id="rId56"/>
  </p:handoutMasterIdLst>
  <p:sldIdLst>
    <p:sldId id="648" r:id="rId7"/>
    <p:sldId id="653" r:id="rId8"/>
    <p:sldId id="654" r:id="rId9"/>
    <p:sldId id="517" r:id="rId10"/>
    <p:sldId id="518" r:id="rId11"/>
    <p:sldId id="577" r:id="rId12"/>
    <p:sldId id="519" r:id="rId13"/>
    <p:sldId id="520" r:id="rId14"/>
    <p:sldId id="521" r:id="rId15"/>
    <p:sldId id="522" r:id="rId16"/>
    <p:sldId id="523" r:id="rId17"/>
    <p:sldId id="525" r:id="rId18"/>
    <p:sldId id="524" r:id="rId19"/>
    <p:sldId id="526" r:id="rId20"/>
    <p:sldId id="554" r:id="rId21"/>
    <p:sldId id="555" r:id="rId22"/>
    <p:sldId id="556" r:id="rId23"/>
    <p:sldId id="534" r:id="rId24"/>
    <p:sldId id="627" r:id="rId25"/>
    <p:sldId id="473" r:id="rId26"/>
    <p:sldId id="631" r:id="rId27"/>
    <p:sldId id="629" r:id="rId28"/>
    <p:sldId id="630" r:id="rId29"/>
    <p:sldId id="483" r:id="rId30"/>
    <p:sldId id="484" r:id="rId31"/>
    <p:sldId id="485" r:id="rId32"/>
    <p:sldId id="539" r:id="rId33"/>
    <p:sldId id="540" r:id="rId34"/>
    <p:sldId id="541" r:id="rId35"/>
    <p:sldId id="542" r:id="rId36"/>
    <p:sldId id="490" r:id="rId37"/>
    <p:sldId id="544" r:id="rId38"/>
    <p:sldId id="545" r:id="rId39"/>
    <p:sldId id="546" r:id="rId40"/>
    <p:sldId id="547" r:id="rId41"/>
    <p:sldId id="574" r:id="rId42"/>
    <p:sldId id="575" r:id="rId43"/>
    <p:sldId id="576" r:id="rId44"/>
    <p:sldId id="647" r:id="rId45"/>
    <p:sldId id="426" r:id="rId46"/>
    <p:sldId id="427" r:id="rId47"/>
    <p:sldId id="471" r:id="rId48"/>
    <p:sldId id="421" r:id="rId49"/>
    <p:sldId id="423" r:id="rId50"/>
    <p:sldId id="535" r:id="rId51"/>
    <p:sldId id="475" r:id="rId52"/>
    <p:sldId id="651" r:id="rId53"/>
    <p:sldId id="551"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1A7F9AD-810C-4AFD-B5D8-1141DFF301A7}">
          <p14:sldIdLst>
            <p14:sldId id="648"/>
            <p14:sldId id="653"/>
            <p14:sldId id="654"/>
          </p14:sldIdLst>
        </p14:section>
        <p14:section name="EMR" id="{D7205F30-0BB7-4231-A4DB-A1E9C0B2EDA6}">
          <p14:sldIdLst>
            <p14:sldId id="517"/>
            <p14:sldId id="518"/>
            <p14:sldId id="577"/>
            <p14:sldId id="519"/>
            <p14:sldId id="520"/>
            <p14:sldId id="521"/>
            <p14:sldId id="522"/>
            <p14:sldId id="523"/>
            <p14:sldId id="525"/>
            <p14:sldId id="524"/>
            <p14:sldId id="526"/>
            <p14:sldId id="554"/>
            <p14:sldId id="555"/>
            <p14:sldId id="556"/>
            <p14:sldId id="534"/>
            <p14:sldId id="627"/>
          </p14:sldIdLst>
        </p14:section>
        <p14:section name="Redshift" id="{391810B9-1073-4ECA-A9A9-B21F0D869392}">
          <p14:sldIdLst>
            <p14:sldId id="473"/>
            <p14:sldId id="631"/>
            <p14:sldId id="629"/>
            <p14:sldId id="630"/>
            <p14:sldId id="483"/>
            <p14:sldId id="484"/>
            <p14:sldId id="485"/>
            <p14:sldId id="539"/>
            <p14:sldId id="540"/>
            <p14:sldId id="541"/>
            <p14:sldId id="542"/>
            <p14:sldId id="490"/>
            <p14:sldId id="544"/>
            <p14:sldId id="545"/>
            <p14:sldId id="546"/>
            <p14:sldId id="547"/>
            <p14:sldId id="574"/>
            <p14:sldId id="575"/>
            <p14:sldId id="576"/>
            <p14:sldId id="647"/>
            <p14:sldId id="426"/>
            <p14:sldId id="427"/>
            <p14:sldId id="471"/>
            <p14:sldId id="421"/>
            <p14:sldId id="423"/>
            <p14:sldId id="535"/>
            <p14:sldId id="475"/>
            <p14:sldId id="651"/>
            <p14:sldId id="551"/>
          </p14:sldIdLst>
        </p14:section>
      </p14:sectionLst>
    </p:ext>
    <p:ext uri="{EFAFB233-063F-42B5-8137-9DF3F51BA10A}">
      <p15:sldGuideLst xmlns:p15="http://schemas.microsoft.com/office/powerpoint/2012/main">
        <p15:guide id="13" pos="2883">
          <p15:clr>
            <a:srgbClr val="A4A3A4"/>
          </p15:clr>
        </p15:guide>
        <p15:guide id="14"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4"/>
    <a:srgbClr val="000000"/>
    <a:srgbClr val="C9C400"/>
    <a:srgbClr val="FFFF99"/>
    <a:srgbClr val="4F81BD"/>
    <a:srgbClr val="9B9B00"/>
    <a:srgbClr val="B8B400"/>
    <a:srgbClr val="D5D000"/>
    <a:srgbClr val="82A5D0"/>
    <a:srgbClr val="007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9" autoAdjust="0"/>
    <p:restoredTop sz="87990" autoAdjust="0"/>
  </p:normalViewPr>
  <p:slideViewPr>
    <p:cSldViewPr snapToGrid="0" showGuides="1">
      <p:cViewPr varScale="1">
        <p:scale>
          <a:sx n="100" d="100"/>
          <a:sy n="100" d="100"/>
        </p:scale>
        <p:origin x="950" y="72"/>
      </p:cViewPr>
      <p:guideLst>
        <p:guide pos="2883"/>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2" d="100"/>
          <a:sy n="82" d="100"/>
        </p:scale>
        <p:origin x="-313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436CCF-CA53-4829-BF78-13C0DADC9029}" type="datetimeFigureOut">
              <a:rPr lang="en-US" smtClean="0">
                <a:latin typeface="Arial"/>
              </a:rPr>
              <a:t>11/13/2015</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12B573-67F1-4690-AA05-3A0F314B7C3E}"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232496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11/13/2015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69" name="Shape 169"/>
          <p:cNvSpPr>
            <a:spLocks noGrp="1"/>
          </p:cNvSpPr>
          <p:nvPr>
            <p:ph type="body" sz="quarter" idx="1"/>
          </p:nvPr>
        </p:nvSpPr>
        <p:spPr>
          <a:prstGeom prst="rect">
            <a:avLst/>
          </a:prstGeom>
        </p:spPr>
        <p:txBody>
          <a:bodyPr/>
          <a:lstStyle>
            <a:lvl1pPr>
              <a:lnSpc>
                <a:spcPct val="100000"/>
              </a:lnSpc>
              <a:defRPr sz="1200">
                <a:latin typeface="Arial"/>
                <a:ea typeface="Arial"/>
                <a:cs typeface="Arial"/>
                <a:sym typeface="Arial"/>
              </a:defRPr>
            </a:lvl1pPr>
          </a:lstStyle>
          <a:p>
            <a:pPr lvl="0">
              <a:defRPr sz="1800"/>
            </a:pPr>
            <a:r>
              <a:rPr lang="en-US" dirty="0"/>
              <a:t>Six </a:t>
            </a:r>
            <a:r>
              <a:rPr dirty="0"/>
              <a:t>main reasons why Amazon EMR</a:t>
            </a:r>
          </a:p>
        </p:txBody>
      </p:sp>
    </p:spTree>
    <p:extLst>
      <p:ext uri="{BB962C8B-B14F-4D97-AF65-F5344CB8AC3E}">
        <p14:creationId xmlns:p14="http://schemas.microsoft.com/office/powerpoint/2010/main" val="3589436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4062189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Nasdaq</a:t>
            </a:r>
            <a:r>
              <a:rPr lang="en-US" baseline="0" dirty="0" smtClean="0"/>
              <a:t> security, </a:t>
            </a:r>
            <a:r>
              <a:rPr lang="en-US" baseline="0" dirty="0" err="1" smtClean="0"/>
              <a:t>HasOffers</a:t>
            </a:r>
            <a:r>
              <a:rPr lang="en-US" baseline="0" dirty="0" smtClean="0"/>
              <a:t> loads 60M rows per day in 2 min intervals, Desk: high concurrency user facing portal (read/write cluster), Amazon.com/NTT PB scale. Pinterest saw 50-100x speed ups when moved 300TB from Hadoop to Redshift. Nokia saw 50% reduction in costs. </a:t>
            </a:r>
            <a:endParaRPr lang="en-US" dirty="0"/>
          </a:p>
        </p:txBody>
      </p:sp>
      <p:sp>
        <p:nvSpPr>
          <p:cNvPr id="4" name="Slide Number Placeholder 3"/>
          <p:cNvSpPr>
            <a:spLocks noGrp="1"/>
          </p:cNvSpPr>
          <p:nvPr>
            <p:ph type="sldNum" sz="quarter" idx="10"/>
          </p:nvPr>
        </p:nvSpPr>
        <p:spPr/>
        <p:txBody>
          <a:bodyPr/>
          <a:lstStyle/>
          <a:p>
            <a:fld id="{002559FA-1E2F-C542-B57E-5481FA3EB49D}" type="slidenum">
              <a:rPr lang="en-US" smtClean="0"/>
              <a:t>21</a:t>
            </a:fld>
            <a:endParaRPr lang="en-US"/>
          </a:p>
        </p:txBody>
      </p:sp>
    </p:spTree>
    <p:extLst>
      <p:ext uri="{BB962C8B-B14F-4D97-AF65-F5344CB8AC3E}">
        <p14:creationId xmlns:p14="http://schemas.microsoft.com/office/powerpoint/2010/main" val="2850070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Today we will over the role</a:t>
            </a:r>
            <a:r>
              <a:rPr lang="en-US" baseline="0" dirty="0" smtClean="0"/>
              <a:t> of Amazon </a:t>
            </a:r>
            <a:r>
              <a:rPr lang="en-US" dirty="0" smtClean="0"/>
              <a:t>Redshift</a:t>
            </a:r>
            <a:r>
              <a:rPr lang="en-US" baseline="0" dirty="0" smtClean="0"/>
              <a:t> in addressing the Web Log Analysis problem for one of the largest online retailer, Amazon.com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&lt;go over the slide with restated language&gt;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410488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549766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2559FA-1E2F-C542-B57E-5481FA3EB49D}" type="slidenum">
              <a:rPr lang="en-US" smtClean="0"/>
              <a:t>24</a:t>
            </a:fld>
            <a:endParaRPr lang="en-US"/>
          </a:p>
        </p:txBody>
      </p:sp>
    </p:spTree>
    <p:extLst>
      <p:ext uri="{BB962C8B-B14F-4D97-AF65-F5344CB8AC3E}">
        <p14:creationId xmlns:p14="http://schemas.microsoft.com/office/powerpoint/2010/main" val="1182762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25</a:t>
            </a:fld>
            <a:endParaRPr lang="en-US"/>
          </a:p>
        </p:txBody>
      </p:sp>
    </p:spTree>
    <p:extLst>
      <p:ext uri="{BB962C8B-B14F-4D97-AF65-F5344CB8AC3E}">
        <p14:creationId xmlns:p14="http://schemas.microsoft.com/office/powerpoint/2010/main" val="3035965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Read only the data you need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latin typeface="Arial"/>
              </a:rPr>
              <a:t>Tech Ed North America 2010</a:t>
            </a:r>
            <a:endParaRPr lang="en-US" dirty="0">
              <a:latin typeface="Aria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11/13/2015 4:19 PM</a:t>
            </a:fld>
            <a:endParaRPr lang="en-US" dirty="0"/>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latin typeface="Arial"/>
              </a:rPr>
              <a:t>© 2010 Microsoft Corporation. All rights reserved. Microsoft, Windows, Windows Vista and other product names are or may be registered trademarks and/or trademarks in the U.S. and/or other countries.</a:t>
            </a:r>
          </a:p>
          <a:p>
            <a:r>
              <a:rPr lang="en-US" dirty="0" smtClean="0">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Arial"/>
              </a:rPr>
            </a:br>
            <a:r>
              <a:rPr lang="en-US" dirty="0" smtClean="0">
                <a:latin typeface="Arial"/>
              </a:rPr>
              <a:t>MICROSOFT MAKES NO WARRANTIES, EXPRESS, IMPLIED OR STATUTORY, AS TO THE INFORMATION IN THIS PRESENTATION.</a:t>
            </a:r>
          </a:p>
          <a:p>
            <a:endParaRPr lang="en-US" dirty="0">
              <a:latin typeface="Arial"/>
            </a:endParaRPr>
          </a:p>
        </p:txBody>
      </p:sp>
    </p:spTree>
    <p:extLst>
      <p:ext uri="{BB962C8B-B14F-4D97-AF65-F5344CB8AC3E}">
        <p14:creationId xmlns:p14="http://schemas.microsoft.com/office/powerpoint/2010/main" val="270125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Read only the data you need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latin typeface="Arial"/>
              </a:rPr>
              <a:t>Tech Ed North America 2010</a:t>
            </a:r>
            <a:endParaRPr lang="en-US" dirty="0">
              <a:latin typeface="Aria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11/13/2015 4:19 PM</a:t>
            </a:fld>
            <a:endParaRPr lang="en-US" dirty="0"/>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latin typeface="Arial"/>
              </a:rPr>
              <a:t>© 2010 Microsoft Corporation. All rights reserved. Microsoft, Windows, Windows Vista and other product names are or may be registered trademarks and/or trademarks in the U.S. and/or other countries.</a:t>
            </a:r>
          </a:p>
          <a:p>
            <a:r>
              <a:rPr lang="en-US" dirty="0" smtClean="0">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Arial"/>
              </a:rPr>
            </a:br>
            <a:r>
              <a:rPr lang="en-US" dirty="0" smtClean="0">
                <a:latin typeface="Arial"/>
              </a:rPr>
              <a:t>MICROSOFT MAKES NO WARRANTIES, EXPRESS, IMPLIED OR STATUTORY, AS TO THE INFORMATION IN THIS PRESENTATION.</a:t>
            </a:r>
          </a:p>
          <a:p>
            <a:endParaRPr lang="en-US" dirty="0">
              <a:latin typeface="Arial"/>
            </a:endParaRPr>
          </a:p>
        </p:txBody>
      </p:sp>
    </p:spTree>
    <p:extLst>
      <p:ext uri="{BB962C8B-B14F-4D97-AF65-F5344CB8AC3E}">
        <p14:creationId xmlns:p14="http://schemas.microsoft.com/office/powerpoint/2010/main" val="2701256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Read only the data you need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latin typeface="Arial"/>
              </a:rPr>
              <a:t>Tech Ed North America 2010</a:t>
            </a:r>
            <a:endParaRPr lang="en-US" dirty="0">
              <a:latin typeface="Aria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11/13/2015 4:19 PM</a:t>
            </a:fld>
            <a:endParaRPr lang="en-US" dirty="0"/>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latin typeface="Arial"/>
              </a:rPr>
              <a:t>© 2010 Microsoft Corporation. All rights reserved. Microsoft, Windows, Windows Vista and other product names are or may be registered trademarks and/or trademarks in the U.S. and/or other countries.</a:t>
            </a:r>
          </a:p>
          <a:p>
            <a:r>
              <a:rPr lang="en-US" dirty="0" smtClean="0">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Arial"/>
              </a:rPr>
            </a:br>
            <a:r>
              <a:rPr lang="en-US" dirty="0" smtClean="0">
                <a:latin typeface="Arial"/>
              </a:rPr>
              <a:t>MICROSOFT MAKES NO WARRANTIES, EXPRESS, IMPLIED OR STATUTORY, AS TO THE INFORMATION IN THIS PRESENTATION.</a:t>
            </a:r>
          </a:p>
          <a:p>
            <a:endParaRPr lang="en-US" dirty="0">
              <a:latin typeface="Arial"/>
            </a:endParaRPr>
          </a:p>
        </p:txBody>
      </p:sp>
    </p:spTree>
    <p:extLst>
      <p:ext uri="{BB962C8B-B14F-4D97-AF65-F5344CB8AC3E}">
        <p14:creationId xmlns:p14="http://schemas.microsoft.com/office/powerpoint/2010/main" val="2701256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Read only the data you need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latin typeface="Arial"/>
              </a:rPr>
              <a:t>Tech Ed North America 2010</a:t>
            </a:r>
            <a:endParaRPr lang="en-US" dirty="0">
              <a:latin typeface="Aria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11/13/2015 4:19 PM</a:t>
            </a:fld>
            <a:endParaRPr lang="en-US" dirty="0"/>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latin typeface="Arial"/>
              </a:rPr>
              <a:t>© 2010 Microsoft Corporation. All rights reserved. Microsoft, Windows, Windows Vista and other product names are or may be registered trademarks and/or trademarks in the U.S. and/or other countries.</a:t>
            </a:r>
          </a:p>
          <a:p>
            <a:r>
              <a:rPr lang="en-US" dirty="0" smtClean="0">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Arial"/>
              </a:rPr>
            </a:br>
            <a:r>
              <a:rPr lang="en-US" dirty="0" smtClean="0">
                <a:latin typeface="Arial"/>
              </a:rPr>
              <a:t>MICROSOFT MAKES NO WARRANTIES, EXPRESS, IMPLIED OR STATUTORY, AS TO THE INFORMATION IN THIS PRESENTATION.</a:t>
            </a:r>
          </a:p>
          <a:p>
            <a:endParaRPr lang="en-US" dirty="0">
              <a:latin typeface="Arial"/>
            </a:endParaRPr>
          </a:p>
        </p:txBody>
      </p:sp>
    </p:spTree>
    <p:extLst>
      <p:ext uri="{BB962C8B-B14F-4D97-AF65-F5344CB8AC3E}">
        <p14:creationId xmlns:p14="http://schemas.microsoft.com/office/powerpoint/2010/main" val="27012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Amazon EMR is more than just </a:t>
            </a:r>
            <a:r>
              <a:rPr lang="en-US" sz="1200" dirty="0" err="1" smtClean="0"/>
              <a:t>MapReduce</a:t>
            </a:r>
            <a:r>
              <a:rPr lang="en-US" sz="1200" dirty="0" smtClean="0"/>
              <a:t>.</a:t>
            </a:r>
          </a:p>
          <a:p>
            <a:endParaRPr lang="en-US" sz="1200" dirty="0" smtClean="0"/>
          </a:p>
          <a:p>
            <a:r>
              <a:rPr lang="en-US" sz="1200" dirty="0" smtClean="0"/>
              <a:t>Bootstrap actions available</a:t>
            </a:r>
            <a:r>
              <a:rPr lang="en-US" sz="1200" baseline="0" dirty="0" smtClean="0"/>
              <a:t> on </a:t>
            </a:r>
            <a:r>
              <a:rPr lang="en-US" sz="1200" baseline="0" dirty="0" err="1" smtClean="0"/>
              <a:t>GitHub</a:t>
            </a:r>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t>6</a:t>
            </a:fld>
            <a:endParaRPr lang="en-US"/>
          </a:p>
        </p:txBody>
      </p:sp>
    </p:spTree>
    <p:extLst>
      <p:ext uri="{BB962C8B-B14F-4D97-AF65-F5344CB8AC3E}">
        <p14:creationId xmlns:p14="http://schemas.microsoft.com/office/powerpoint/2010/main" val="1142868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Read only the data you need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latin typeface="Arial"/>
              </a:rPr>
              <a:t>Tech Ed North America 2010</a:t>
            </a:r>
            <a:endParaRPr lang="en-US" dirty="0">
              <a:latin typeface="Arial"/>
            </a:endParaRPr>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11/13/2015 4:19 PM</a:t>
            </a:fld>
            <a:endParaRPr lang="en-US" dirty="0"/>
          </a:p>
        </p:txBody>
      </p:sp>
      <p:sp>
        <p:nvSpPr>
          <p:cNvPr id="7" name="Footer Placeholder 5"/>
          <p:cNvSpPr>
            <a:spLocks noGrp="1"/>
          </p:cNvSpPr>
          <p:nvPr>
            <p:ph type="ftr" sz="quarter" idx="4"/>
          </p:nvPr>
        </p:nvSpPr>
        <p:spPr>
          <a:xfrm>
            <a:off x="0" y="8685213"/>
            <a:ext cx="6172200" cy="457200"/>
          </a:xfrm>
          <a:prstGeom prst="rect">
            <a:avLst/>
          </a:prstGeom>
        </p:spPr>
        <p:txBody>
          <a:bodyPr/>
          <a:lstStyle/>
          <a:p>
            <a:r>
              <a:rPr lang="en-US" dirty="0" smtClean="0">
                <a:latin typeface="Arial"/>
              </a:rPr>
              <a:t>© 2010 Microsoft Corporation. All rights reserved. Microsoft, Windows, Windows Vista and other product names are or may be registered trademarks and/or trademarks in the U.S. and/or other countries.</a:t>
            </a:r>
          </a:p>
          <a:p>
            <a:r>
              <a:rPr lang="en-US" dirty="0" smtClean="0">
                <a:latin typeface="Aria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Arial"/>
              </a:rPr>
            </a:br>
            <a:r>
              <a:rPr lang="en-US" dirty="0" smtClean="0">
                <a:latin typeface="Arial"/>
              </a:rPr>
              <a:t>MICROSOFT MAKES NO WARRANTIES, EXPRESS, IMPLIED OR STATUTORY, AS TO THE INFORMATION IN THIS PRESENTATION.</a:t>
            </a:r>
          </a:p>
          <a:p>
            <a:endParaRPr lang="en-US" dirty="0">
              <a:latin typeface="Arial"/>
            </a:endParaRPr>
          </a:p>
        </p:txBody>
      </p:sp>
    </p:spTree>
    <p:extLst>
      <p:ext uri="{BB962C8B-B14F-4D97-AF65-F5344CB8AC3E}">
        <p14:creationId xmlns:p14="http://schemas.microsoft.com/office/powerpoint/2010/main" val="2701256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Comments</a:t>
            </a:r>
            <a:r>
              <a:rPr lang="en-US" baseline="0" dirty="0" smtClean="0"/>
              <a:t> on next slide.</a:t>
            </a:r>
            <a:endParaRPr lang="en-US" dirty="0"/>
          </a:p>
        </p:txBody>
      </p:sp>
      <p:sp>
        <p:nvSpPr>
          <p:cNvPr id="4" name="Slide Number Placeholder 3"/>
          <p:cNvSpPr>
            <a:spLocks noGrp="1"/>
          </p:cNvSpPr>
          <p:nvPr>
            <p:ph type="sldNum" sz="quarter" idx="10"/>
          </p:nvPr>
        </p:nvSpPr>
        <p:spPr/>
        <p:txBody>
          <a:bodyPr/>
          <a:lstStyle/>
          <a:p>
            <a:fld id="{1B85A182-FA82-694E-9AB0-833910F6D927}" type="slidenum">
              <a:rPr lang="en-US" smtClean="0"/>
              <a:t>36</a:t>
            </a:fld>
            <a:endParaRPr lang="en-US"/>
          </a:p>
        </p:txBody>
      </p:sp>
    </p:spTree>
    <p:extLst>
      <p:ext uri="{BB962C8B-B14F-4D97-AF65-F5344CB8AC3E}">
        <p14:creationId xmlns:p14="http://schemas.microsoft.com/office/powerpoint/2010/main" val="1147174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Redshift is a distributed system:</a:t>
            </a:r>
          </a:p>
          <a:p>
            <a:pPr lvl="1"/>
            <a:r>
              <a:rPr lang="en-US" dirty="0" smtClean="0"/>
              <a:t>A cluster contains a leader node and compute nodes</a:t>
            </a:r>
          </a:p>
          <a:p>
            <a:pPr lvl="1"/>
            <a:r>
              <a:rPr lang="en-US" dirty="0" smtClean="0"/>
              <a:t>A compute node contains slices (one per core) that contain data</a:t>
            </a:r>
          </a:p>
          <a:p>
            <a:pPr lvl="1"/>
            <a:endParaRPr lang="en-US" dirty="0" smtClean="0"/>
          </a:p>
          <a:p>
            <a:r>
              <a:rPr lang="en-US" dirty="0" smtClean="0"/>
              <a:t>Data is distributed among slices in</a:t>
            </a:r>
            <a:r>
              <a:rPr lang="en-US" dirty="0" smtClean="0">
                <a:solidFill>
                  <a:schemeClr val="tx1"/>
                </a:solidFill>
              </a:rPr>
              <a:t> 3 </a:t>
            </a:r>
            <a:r>
              <a:rPr lang="en-US" dirty="0" smtClean="0"/>
              <a:t>ways:</a:t>
            </a:r>
          </a:p>
          <a:p>
            <a:pPr lvl="1"/>
            <a:r>
              <a:rPr lang="en-US" b="1" dirty="0" smtClean="0"/>
              <a:t>Even</a:t>
            </a:r>
            <a:r>
              <a:rPr lang="en-US" dirty="0" smtClean="0"/>
              <a:t> – Rows distributed in Round Robin fashion (default)</a:t>
            </a:r>
          </a:p>
          <a:p>
            <a:pPr lvl="1"/>
            <a:r>
              <a:rPr lang="en-US" b="1" dirty="0" smtClean="0"/>
              <a:t>Key</a:t>
            </a:r>
            <a:r>
              <a:rPr lang="en-US" dirty="0" smtClean="0"/>
              <a:t> – Rows distributed based on a distribution key (hash of a defined column)</a:t>
            </a:r>
          </a:p>
          <a:p>
            <a:pPr lvl="1"/>
            <a:r>
              <a:rPr lang="en-US" b="1" dirty="0" smtClean="0">
                <a:solidFill>
                  <a:schemeClr val="tx1"/>
                </a:solidFill>
              </a:rPr>
              <a:t>All</a:t>
            </a:r>
            <a:r>
              <a:rPr lang="en-US" dirty="0" smtClean="0">
                <a:solidFill>
                  <a:schemeClr val="tx1"/>
                </a:solidFill>
              </a:rPr>
              <a:t> - Rows distributed to all slices</a:t>
            </a:r>
          </a:p>
          <a:p>
            <a:pPr lvl="1"/>
            <a:endParaRPr lang="en-US" dirty="0" smtClean="0"/>
          </a:p>
          <a:p>
            <a:pPr lvl="1"/>
            <a:endParaRPr lang="en-US" dirty="0" smtClean="0"/>
          </a:p>
          <a:p>
            <a:r>
              <a:rPr lang="en-US" dirty="0" smtClean="0"/>
              <a:t>Queries run on all slices in parallel </a:t>
            </a:r>
          </a:p>
          <a:p>
            <a:pPr lvl="1"/>
            <a:r>
              <a:rPr lang="en-US" dirty="0" smtClean="0"/>
              <a:t>Optimal query throughput can be achieved when data is evenly spread across slices</a:t>
            </a:r>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37</a:t>
            </a:fld>
            <a:endParaRPr lang="en-US"/>
          </a:p>
        </p:txBody>
      </p:sp>
    </p:spTree>
    <p:extLst>
      <p:ext uri="{BB962C8B-B14F-4D97-AF65-F5344CB8AC3E}">
        <p14:creationId xmlns:p14="http://schemas.microsoft.com/office/powerpoint/2010/main" val="2331869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Redshift leverages sorting in storage.</a:t>
            </a:r>
          </a:p>
          <a:p>
            <a:endParaRPr lang="en-US" dirty="0" smtClean="0"/>
          </a:p>
          <a:p>
            <a:r>
              <a:rPr lang="en-US" dirty="0" smtClean="0"/>
              <a:t>Redshift stores column data in blocks,</a:t>
            </a:r>
            <a:r>
              <a:rPr lang="en-US" baseline="0" dirty="0" smtClean="0"/>
              <a:t> for the sort key, the data blocks are “marked” with the min and max value of this columns, allowing Redshift to skip reading the blocks that are not relevant to the current query.</a:t>
            </a:r>
          </a:p>
          <a:p>
            <a:endParaRPr lang="en-US" baseline="0" dirty="0" smtClean="0"/>
          </a:p>
          <a:p>
            <a:r>
              <a:rPr lang="en-US" baseline="0" dirty="0" smtClean="0"/>
              <a:t>Check that join parameter statement is true (best practices on designing tables)</a:t>
            </a:r>
          </a:p>
        </p:txBody>
      </p:sp>
      <p:sp>
        <p:nvSpPr>
          <p:cNvPr id="4" name="Slide Number Placeholder 3"/>
          <p:cNvSpPr>
            <a:spLocks noGrp="1"/>
          </p:cNvSpPr>
          <p:nvPr>
            <p:ph type="sldNum" sz="quarter" idx="10"/>
          </p:nvPr>
        </p:nvSpPr>
        <p:spPr/>
        <p:txBody>
          <a:bodyPr/>
          <a:lstStyle/>
          <a:p>
            <a:fld id="{1B85A182-FA82-694E-9AB0-833910F6D927}" type="slidenum">
              <a:rPr lang="en-US" smtClean="0"/>
              <a:t>38</a:t>
            </a:fld>
            <a:endParaRPr lang="en-US"/>
          </a:p>
        </p:txBody>
      </p:sp>
    </p:spTree>
    <p:extLst>
      <p:ext uri="{BB962C8B-B14F-4D97-AF65-F5344CB8AC3E}">
        <p14:creationId xmlns:p14="http://schemas.microsoft.com/office/powerpoint/2010/main" val="5488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t>Redshift works with customer’s BI tool of choice through </a:t>
            </a:r>
            <a:r>
              <a:rPr lang="en-US" dirty="0" err="1"/>
              <a:t>Postgres</a:t>
            </a:r>
            <a:r>
              <a:rPr lang="en-US" dirty="0"/>
              <a:t> drivers and a JDBC, ODBC connection. A number of partners shown here have certified integration with Redshift, meaning they have done testing to validate/build Redshift integration and make using Redshift easy from a UI perspective. If there are tools customer’s use not shown we can work with Redshift on getting them integrated. </a:t>
            </a:r>
          </a:p>
        </p:txBody>
      </p:sp>
      <p:sp>
        <p:nvSpPr>
          <p:cNvPr id="4" name="Slide Number Placeholder 3"/>
          <p:cNvSpPr>
            <a:spLocks noGrp="1"/>
          </p:cNvSpPr>
          <p:nvPr>
            <p:ph type="sldNum" sz="quarter" idx="10"/>
          </p:nvPr>
        </p:nvSpPr>
        <p:spPr/>
        <p:txBody>
          <a:bodyPr/>
          <a:lstStyle/>
          <a:p>
            <a:fld id="{66F73B6F-6C74-6846-B3E2-267958B98325}"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973963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So, we started with our MySQL server. But this time we would run directly on the server itself SQL statements that would dump the data out to local files. Then using s3cmd we copied the flat files into our S3 bucket.</a:t>
            </a:r>
          </a:p>
          <a:p>
            <a:endParaRPr lang="en-US" baseline="0" dirty="0" smtClean="0"/>
          </a:p>
          <a:p>
            <a:r>
              <a:rPr lang="en-US" baseline="0" dirty="0" smtClean="0"/>
              <a:t>Select data from MySQL and use the S3cmd to copy these flat files to S3.</a:t>
            </a:r>
          </a:p>
          <a:p>
            <a:endParaRPr lang="en-US" baseline="0" dirty="0" smtClean="0"/>
          </a:p>
          <a:p>
            <a:r>
              <a:rPr lang="en-US" baseline="0" dirty="0" smtClean="0"/>
              <a:t>Use BCP to export data into an EC2 instance, which generates and copies flat files to S3.</a:t>
            </a:r>
          </a:p>
          <a:p>
            <a:endParaRPr lang="en-US" baseline="0" dirty="0" smtClean="0"/>
          </a:p>
          <a:p>
            <a:r>
              <a:rPr lang="en-US" baseline="0" dirty="0" smtClean="0"/>
              <a:t>And then instead of using EMR, we just run some crazy SQL statements to transform the data into the Production version of Redshift.</a:t>
            </a:r>
          </a:p>
          <a:p>
            <a:endParaRPr lang="en-US" baseline="0" dirty="0" smtClean="0"/>
          </a:p>
          <a:p>
            <a:r>
              <a:rPr lang="en-US" baseline="0" dirty="0" smtClean="0"/>
              <a:t>Copy data into a staging schema in Redshift where it can be transformed via SQL to the final table structure and loaded into the production schema.</a:t>
            </a:r>
          </a:p>
          <a:p>
            <a:endParaRPr lang="en-US" baseline="0" dirty="0" smtClean="0"/>
          </a:p>
          <a:p>
            <a:r>
              <a:rPr lang="en-US" baseline="0" dirty="0" smtClean="0"/>
              <a:t>Use standard tools, like </a:t>
            </a:r>
            <a:r>
              <a:rPr lang="en-US" baseline="0" dirty="0" err="1" smtClean="0"/>
              <a:t>Microstrategy</a:t>
            </a:r>
            <a:r>
              <a:rPr lang="en-US" baseline="0" dirty="0" smtClean="0"/>
              <a:t> and Tableau, to provide business views into the data.</a:t>
            </a:r>
          </a:p>
          <a:p>
            <a:r>
              <a:rPr lang="en-US" baseline="0" dirty="0" smtClean="0"/>
              <a:t>And then of course we need a good way for business users to look at the data, and that’s where MicroStrategy and Tableau come into play.</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345411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CloudFront</a:t>
            </a:r>
            <a:r>
              <a:rPr lang="en-US" baseline="0" dirty="0" smtClean="0"/>
              <a:t> </a:t>
            </a:r>
            <a:r>
              <a:rPr lang="en-US" dirty="0" smtClean="0"/>
              <a:t>logs arrive out of order.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D1F3F6A-FC39-4EB1-95EB-4046A3F27616}" type="slidenum">
              <a:rPr lang="en-US" smtClean="0"/>
              <a:t>46</a:t>
            </a:fld>
            <a:endParaRPr lang="en-US"/>
          </a:p>
        </p:txBody>
      </p:sp>
    </p:spTree>
    <p:extLst>
      <p:ext uri="{BB962C8B-B14F-4D97-AF65-F5344CB8AC3E}">
        <p14:creationId xmlns:p14="http://schemas.microsoft.com/office/powerpoint/2010/main" val="586531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72256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0" name="Shape 540"/>
          <p:cNvSpPr>
            <a:spLocks noGrp="1"/>
          </p:cNvSpPr>
          <p:nvPr>
            <p:ph type="body" sz="quarter" idx="1"/>
          </p:nvPr>
        </p:nvSpPr>
        <p:spPr>
          <a:prstGeom prst="rect">
            <a:avLst/>
          </a:prstGeom>
        </p:spPr>
        <p:txBody>
          <a:bodyPr/>
          <a:lstStyle/>
          <a:p>
            <a:pPr lvl="0">
              <a:lnSpc>
                <a:spcPct val="100000"/>
              </a:lnSpc>
              <a:defRPr sz="1800"/>
            </a:pPr>
            <a:r>
              <a:rPr dirty="0">
                <a:ea typeface="Arial"/>
                <a:cs typeface="Arial"/>
                <a:sym typeface="Arial"/>
              </a:rPr>
              <a:t>In the next few slides, we’ll talk about data persistence models with </a:t>
            </a:r>
            <a:r>
              <a:rPr lang="en-US" dirty="0">
                <a:ea typeface="Arial"/>
                <a:cs typeface="Arial"/>
                <a:sym typeface="Arial"/>
              </a:rPr>
              <a:t>Amazon </a:t>
            </a:r>
            <a:r>
              <a:rPr dirty="0">
                <a:ea typeface="Arial"/>
                <a:cs typeface="Arial"/>
                <a:sym typeface="Arial"/>
              </a:rPr>
              <a:t>EMR. The first pattern is </a:t>
            </a:r>
            <a:r>
              <a:rPr lang="en-US" dirty="0">
                <a:ea typeface="Arial"/>
                <a:cs typeface="Arial"/>
                <a:sym typeface="Arial"/>
              </a:rPr>
              <a:t>Amazon </a:t>
            </a:r>
            <a:r>
              <a:rPr dirty="0">
                <a:ea typeface="Arial"/>
                <a:cs typeface="Arial"/>
                <a:sym typeface="Arial"/>
              </a:rPr>
              <a:t>S3 as HDFS. With this data persistence model, data gets stored on </a:t>
            </a:r>
            <a:r>
              <a:rPr lang="en-US" dirty="0">
                <a:ea typeface="Arial"/>
                <a:cs typeface="Arial"/>
                <a:sym typeface="Arial"/>
              </a:rPr>
              <a:t>Amazon </a:t>
            </a:r>
            <a:r>
              <a:rPr dirty="0">
                <a:ea typeface="Arial"/>
                <a:cs typeface="Arial"/>
                <a:sym typeface="Arial"/>
              </a:rPr>
              <a:t>S3. HDFS does not play any role in storing data. As </a:t>
            </a:r>
            <a:r>
              <a:rPr lang="en-US" dirty="0">
                <a:ea typeface="Arial"/>
                <a:cs typeface="Arial"/>
                <a:sym typeface="Arial"/>
              </a:rPr>
              <a:t>a </a:t>
            </a:r>
            <a:r>
              <a:rPr dirty="0">
                <a:ea typeface="Arial"/>
                <a:cs typeface="Arial"/>
                <a:sym typeface="Arial"/>
              </a:rPr>
              <a:t>matter of fact</a:t>
            </a:r>
            <a:r>
              <a:rPr lang="en-US" dirty="0">
                <a:ea typeface="Arial"/>
                <a:cs typeface="Arial"/>
                <a:sym typeface="Arial"/>
              </a:rPr>
              <a:t>,</a:t>
            </a:r>
            <a:r>
              <a:rPr dirty="0">
                <a:ea typeface="Arial"/>
                <a:cs typeface="Arial"/>
                <a:sym typeface="Arial"/>
              </a:rPr>
              <a:t> HDFS is only there for temporary storage. Another common thing I hear is that storing data on </a:t>
            </a:r>
            <a:r>
              <a:rPr lang="en-US" dirty="0">
                <a:ea typeface="Arial"/>
                <a:cs typeface="Arial"/>
                <a:sym typeface="Arial"/>
              </a:rPr>
              <a:t>Amazon </a:t>
            </a:r>
            <a:r>
              <a:rPr dirty="0">
                <a:ea typeface="Arial"/>
                <a:cs typeface="Arial"/>
                <a:sym typeface="Arial"/>
              </a:rPr>
              <a:t>S3 instead of HDFS slows my job down a lot because data has to get copied to </a:t>
            </a:r>
            <a:r>
              <a:rPr lang="en-US" dirty="0">
                <a:ea typeface="Arial"/>
                <a:cs typeface="Arial"/>
                <a:sym typeface="Arial"/>
              </a:rPr>
              <a:t>the </a:t>
            </a:r>
            <a:r>
              <a:rPr dirty="0">
                <a:ea typeface="Arial"/>
                <a:cs typeface="Arial"/>
                <a:sym typeface="Arial"/>
              </a:rPr>
              <a:t>HDFS/disk first before processing starts. That’s incorrect. If you tell Hadoop that your data is on </a:t>
            </a:r>
            <a:r>
              <a:rPr lang="en-US" dirty="0">
                <a:ea typeface="Arial"/>
                <a:cs typeface="Arial"/>
                <a:sym typeface="Arial"/>
              </a:rPr>
              <a:t>Amazon </a:t>
            </a:r>
            <a:r>
              <a:rPr dirty="0">
                <a:ea typeface="Arial"/>
                <a:cs typeface="Arial"/>
                <a:sym typeface="Arial"/>
              </a:rPr>
              <a:t>S3, Hadoop reads directly from </a:t>
            </a:r>
            <a:r>
              <a:rPr lang="en-US" dirty="0">
                <a:ea typeface="Arial"/>
                <a:cs typeface="Arial"/>
                <a:sym typeface="Arial"/>
              </a:rPr>
              <a:t>Amazon </a:t>
            </a:r>
            <a:r>
              <a:rPr dirty="0">
                <a:ea typeface="Arial"/>
                <a:cs typeface="Arial"/>
                <a:sym typeface="Arial"/>
              </a:rPr>
              <a:t>S3 and streams data to Mappers without toughing the disk. Not to be completely correct, data does touch HDFS when data has to shuffle from mappers to reducers</a:t>
            </a:r>
            <a:r>
              <a:rPr lang="en-US" dirty="0">
                <a:ea typeface="Arial"/>
                <a:cs typeface="Arial"/>
                <a:sym typeface="Arial"/>
              </a:rPr>
              <a:t>,</a:t>
            </a:r>
            <a:r>
              <a:rPr dirty="0">
                <a:ea typeface="Arial"/>
                <a:cs typeface="Arial"/>
                <a:sym typeface="Arial"/>
              </a:rPr>
              <a:t> but as I menti</a:t>
            </a:r>
            <a:r>
              <a:rPr lang="en-US" dirty="0">
                <a:ea typeface="Arial"/>
                <a:cs typeface="Arial"/>
                <a:sym typeface="Arial"/>
              </a:rPr>
              <a:t>o</a:t>
            </a:r>
            <a:r>
              <a:rPr dirty="0">
                <a:ea typeface="Arial"/>
                <a:cs typeface="Arial"/>
                <a:sym typeface="Arial"/>
              </a:rPr>
              <a:t>ned, HDFS acts as the temp space and nothing more. </a:t>
            </a:r>
          </a:p>
          <a:p>
            <a:pPr lvl="0">
              <a:lnSpc>
                <a:spcPct val="100000"/>
              </a:lnSpc>
              <a:defRPr sz="1800"/>
            </a:pPr>
            <a:endParaRPr dirty="0">
              <a:ea typeface="Arial"/>
              <a:cs typeface="Arial"/>
              <a:sym typeface="Arial"/>
            </a:endParaRPr>
          </a:p>
          <a:p>
            <a:pPr lvl="0">
              <a:lnSpc>
                <a:spcPct val="100000"/>
              </a:lnSpc>
              <a:defRPr sz="1800"/>
            </a:pPr>
            <a:r>
              <a:rPr dirty="0">
                <a:ea typeface="Arial"/>
                <a:cs typeface="Arial"/>
                <a:sym typeface="Arial"/>
              </a:rPr>
              <a:t>EMRFS is an implementation of HDFS used for reading and writing regular files from Amazon EMR directly to Amazon S3. EMRFS provides the convenience of storing persistent data in Amazon S3 for use with Hadoop while also providing features like Amazon S3 server-side encryption, read-after-write consistency, and list consistency.</a:t>
            </a:r>
          </a:p>
        </p:txBody>
      </p:sp>
    </p:spTree>
    <p:extLst>
      <p:ext uri="{BB962C8B-B14F-4D97-AF65-F5344CB8AC3E}">
        <p14:creationId xmlns:p14="http://schemas.microsoft.com/office/powerpoint/2010/main" val="389975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7" name="Shape 487"/>
          <p:cNvSpPr>
            <a:spLocks noGrp="1"/>
          </p:cNvSpPr>
          <p:nvPr>
            <p:ph type="body" sz="quarter" idx="1"/>
          </p:nvPr>
        </p:nvSpPr>
        <p:spPr>
          <a:prstGeom prst="rect">
            <a:avLst/>
          </a:prstGeom>
        </p:spPr>
        <p:txBody>
          <a:bodyPr/>
          <a:lstStyle>
            <a:lvl1pPr>
              <a:lnSpc>
                <a:spcPct val="100000"/>
              </a:lnSpc>
              <a:defRPr sz="1200">
                <a:latin typeface="Arial"/>
                <a:ea typeface="Arial"/>
                <a:cs typeface="Arial"/>
                <a:sym typeface="Arial"/>
              </a:defRPr>
            </a:lvl1pPr>
          </a:lstStyle>
          <a:p>
            <a:pPr lvl="0">
              <a:defRPr sz="1800"/>
            </a:pPr>
            <a:r>
              <a:rPr dirty="0"/>
              <a:t>And </a:t>
            </a:r>
            <a:r>
              <a:rPr dirty="0" smtClean="0"/>
              <a:t>every</a:t>
            </a:r>
            <a:r>
              <a:rPr lang="en-US" baseline="0" dirty="0" smtClean="0"/>
              <a:t> other feature that </a:t>
            </a:r>
            <a:r>
              <a:rPr lang="en-US" dirty="0" smtClean="0"/>
              <a:t>comes</a:t>
            </a:r>
            <a:r>
              <a:rPr lang="en-US" baseline="0" dirty="0" smtClean="0"/>
              <a:t> with </a:t>
            </a:r>
            <a:r>
              <a:rPr lang="en-US" dirty="0" smtClean="0"/>
              <a:t>Amazon </a:t>
            </a:r>
            <a:r>
              <a:rPr dirty="0"/>
              <a:t>S3. Features such as SSE, </a:t>
            </a:r>
            <a:r>
              <a:rPr dirty="0" err="1"/>
              <a:t>LifeCycle</a:t>
            </a:r>
            <a:r>
              <a:rPr lang="en-US" dirty="0"/>
              <a:t>,</a:t>
            </a:r>
            <a:r>
              <a:rPr dirty="0"/>
              <a:t> etc. And again keep in mind that </a:t>
            </a:r>
            <a:r>
              <a:rPr lang="en-US" dirty="0"/>
              <a:t>Amazon </a:t>
            </a:r>
            <a:r>
              <a:rPr dirty="0"/>
              <a:t>S3 as the storage is the main reason why we can’t build elastic clusters where nodes get added and removed dynamically without any data</a:t>
            </a:r>
            <a:r>
              <a:rPr lang="en-US" dirty="0"/>
              <a:t> </a:t>
            </a:r>
            <a:r>
              <a:rPr dirty="0"/>
              <a:t>loss</a:t>
            </a:r>
            <a:r>
              <a:rPr lang="en-US" dirty="0"/>
              <a:t>.</a:t>
            </a:r>
            <a:endParaRPr dirty="0"/>
          </a:p>
        </p:txBody>
      </p:sp>
    </p:spTree>
    <p:extLst>
      <p:ext uri="{BB962C8B-B14F-4D97-AF65-F5344CB8AC3E}">
        <p14:creationId xmlns:p14="http://schemas.microsoft.com/office/powerpoint/2010/main" val="991169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2" name="Shape 482"/>
          <p:cNvSpPr>
            <a:spLocks noGrp="1"/>
          </p:cNvSpPr>
          <p:nvPr>
            <p:ph type="body" sz="quarter" idx="1"/>
          </p:nvPr>
        </p:nvSpPr>
        <p:spPr>
          <a:prstGeom prst="rect">
            <a:avLst/>
          </a:prstGeom>
        </p:spPr>
        <p:txBody>
          <a:bodyPr/>
          <a:lstStyle/>
          <a:p>
            <a:pPr lvl="0">
              <a:lnSpc>
                <a:spcPct val="100000"/>
              </a:lnSpc>
              <a:defRPr sz="1800"/>
            </a:pPr>
            <a:r>
              <a:rPr lang="en-US" dirty="0">
                <a:ea typeface="Arial"/>
                <a:cs typeface="Arial"/>
                <a:sym typeface="Arial"/>
              </a:rPr>
              <a:t>In the next few slides, we’ll talk about data persistence models with EMR. The first pattern is Amazon S3 as HDFS. With this data persistence model, data gets stored on Amazon S3. HDFS does not play any role in storing data. As a matter of fact, HDFS is only there for temporary storage. Another common thing I hear is that storing data on Amazon S3 instead of HDFS slows my job down a lot because data has to get copied to HDFS/disk first before processing starts. That’s incorrect. If you tell Hadoop that your data is on Amazon S3, Hadoop reads directly from Amazon S3 and streams data to Mappers without toughing the disk. Not to be completely correct, data does touch HDFS when data has to shuffle from mappers to reducers, but as I mentioned, HDFS acts as the temp space and nothing more. </a:t>
            </a:r>
          </a:p>
          <a:p>
            <a:pPr lvl="0">
              <a:lnSpc>
                <a:spcPct val="100000"/>
              </a:lnSpc>
              <a:defRPr sz="1800"/>
            </a:pPr>
            <a:endParaRPr lang="en-US" dirty="0">
              <a:ea typeface="Arial"/>
              <a:cs typeface="Arial"/>
              <a:sym typeface="Arial"/>
            </a:endParaRPr>
          </a:p>
          <a:p>
            <a:pPr lvl="0">
              <a:lnSpc>
                <a:spcPct val="100000"/>
              </a:lnSpc>
              <a:defRPr sz="1800"/>
            </a:pPr>
            <a:r>
              <a:rPr lang="en-US" dirty="0">
                <a:ea typeface="Arial"/>
                <a:cs typeface="Arial"/>
                <a:sym typeface="Arial"/>
              </a:rPr>
              <a:t>EMRFS is an implementation of HDFS used for reading and writing regular files from Amazon EMR directly to Amazon S3. EMRFS provides the convenience of storing persistent data in Amazon S3 for use with Hadoop while also providing features like Amazon S3 server-side encryption, read-after-write consistency, and list consistency.</a:t>
            </a:r>
          </a:p>
        </p:txBody>
      </p:sp>
    </p:spTree>
    <p:extLst>
      <p:ext uri="{BB962C8B-B14F-4D97-AF65-F5344CB8AC3E}">
        <p14:creationId xmlns:p14="http://schemas.microsoft.com/office/powerpoint/2010/main" val="4152359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82" name="Shape 482"/>
          <p:cNvSpPr>
            <a:spLocks noGrp="1"/>
          </p:cNvSpPr>
          <p:nvPr>
            <p:ph type="body" sz="quarter" idx="1"/>
          </p:nvPr>
        </p:nvSpPr>
        <p:spPr>
          <a:prstGeom prst="rect">
            <a:avLst/>
          </a:prstGeom>
        </p:spPr>
        <p:txBody>
          <a:bodyPr/>
          <a:lstStyle/>
          <a:p>
            <a:pPr lvl="0">
              <a:lnSpc>
                <a:spcPct val="100000"/>
              </a:lnSpc>
              <a:defRPr sz="1800"/>
            </a:pPr>
            <a:r>
              <a:rPr dirty="0">
                <a:ea typeface="Arial"/>
                <a:cs typeface="Arial"/>
                <a:sym typeface="Arial"/>
              </a:rPr>
              <a:t>In the next few slides, we’ll talk about data persistence models with EMR. The first pattern is </a:t>
            </a:r>
            <a:r>
              <a:rPr lang="en-US" dirty="0">
                <a:ea typeface="Arial"/>
                <a:cs typeface="Arial"/>
                <a:sym typeface="Arial"/>
              </a:rPr>
              <a:t>Amazon </a:t>
            </a:r>
            <a:r>
              <a:rPr dirty="0">
                <a:ea typeface="Arial"/>
                <a:cs typeface="Arial"/>
                <a:sym typeface="Arial"/>
              </a:rPr>
              <a:t>S3 as HDFS. With this data persistence model, data gets stored on </a:t>
            </a:r>
            <a:r>
              <a:rPr lang="en-US" dirty="0">
                <a:ea typeface="Arial"/>
                <a:cs typeface="Arial"/>
                <a:sym typeface="Arial"/>
              </a:rPr>
              <a:t>Amazon </a:t>
            </a:r>
            <a:r>
              <a:rPr dirty="0">
                <a:ea typeface="Arial"/>
                <a:cs typeface="Arial"/>
                <a:sym typeface="Arial"/>
              </a:rPr>
              <a:t>S3. HDFS does not play any role in storing data. As </a:t>
            </a:r>
            <a:r>
              <a:rPr lang="en-US" dirty="0">
                <a:ea typeface="Arial"/>
                <a:cs typeface="Arial"/>
                <a:sym typeface="Arial"/>
              </a:rPr>
              <a:t>a </a:t>
            </a:r>
            <a:r>
              <a:rPr dirty="0">
                <a:ea typeface="Arial"/>
                <a:cs typeface="Arial"/>
                <a:sym typeface="Arial"/>
              </a:rPr>
              <a:t>matter of fact</a:t>
            </a:r>
            <a:r>
              <a:rPr lang="en-US" dirty="0">
                <a:ea typeface="Arial"/>
                <a:cs typeface="Arial"/>
                <a:sym typeface="Arial"/>
              </a:rPr>
              <a:t>,</a:t>
            </a:r>
            <a:r>
              <a:rPr dirty="0">
                <a:ea typeface="Arial"/>
                <a:cs typeface="Arial"/>
                <a:sym typeface="Arial"/>
              </a:rPr>
              <a:t> HDFS is only there for temporary storage. Another common thing I hear is that storing data on</a:t>
            </a:r>
            <a:r>
              <a:rPr lang="en-US" dirty="0">
                <a:ea typeface="Arial"/>
                <a:cs typeface="Arial"/>
                <a:sym typeface="Arial"/>
              </a:rPr>
              <a:t> Amazon</a:t>
            </a:r>
            <a:r>
              <a:rPr dirty="0">
                <a:ea typeface="Arial"/>
                <a:cs typeface="Arial"/>
                <a:sym typeface="Arial"/>
              </a:rPr>
              <a:t> S3 instead of HDFS slows my job down a lot because data has to get copied to HDFS/disk first before processing starts. That’s incorrect. If you tell Hadoop that your data is on </a:t>
            </a:r>
            <a:r>
              <a:rPr lang="en-US" dirty="0">
                <a:ea typeface="Arial"/>
                <a:cs typeface="Arial"/>
                <a:sym typeface="Arial"/>
              </a:rPr>
              <a:t>Amazon </a:t>
            </a:r>
            <a:r>
              <a:rPr dirty="0">
                <a:ea typeface="Arial"/>
                <a:cs typeface="Arial"/>
                <a:sym typeface="Arial"/>
              </a:rPr>
              <a:t>S3, Hadoop reads directly from </a:t>
            </a:r>
            <a:r>
              <a:rPr lang="en-US" dirty="0">
                <a:ea typeface="Arial"/>
                <a:cs typeface="Arial"/>
                <a:sym typeface="Arial"/>
              </a:rPr>
              <a:t>Amazon </a:t>
            </a:r>
            <a:r>
              <a:rPr dirty="0">
                <a:ea typeface="Arial"/>
                <a:cs typeface="Arial"/>
                <a:sym typeface="Arial"/>
              </a:rPr>
              <a:t>S3 and streams data to Mappers without toughing the disk. Not to be completely correct, data does touch HDFS when data has to shuffle from mappers to reducers</a:t>
            </a:r>
            <a:r>
              <a:rPr lang="en-US" dirty="0">
                <a:ea typeface="Arial"/>
                <a:cs typeface="Arial"/>
                <a:sym typeface="Arial"/>
              </a:rPr>
              <a:t>,</a:t>
            </a:r>
            <a:r>
              <a:rPr dirty="0">
                <a:ea typeface="Arial"/>
                <a:cs typeface="Arial"/>
                <a:sym typeface="Arial"/>
              </a:rPr>
              <a:t> but as I menti</a:t>
            </a:r>
            <a:r>
              <a:rPr lang="en-US" dirty="0">
                <a:ea typeface="Arial"/>
                <a:cs typeface="Arial"/>
                <a:sym typeface="Arial"/>
              </a:rPr>
              <a:t>o</a:t>
            </a:r>
            <a:r>
              <a:rPr dirty="0">
                <a:ea typeface="Arial"/>
                <a:cs typeface="Arial"/>
                <a:sym typeface="Arial"/>
              </a:rPr>
              <a:t>ned, HDFS acts as the temp space and nothing more. </a:t>
            </a:r>
          </a:p>
          <a:p>
            <a:pPr lvl="0">
              <a:lnSpc>
                <a:spcPct val="100000"/>
              </a:lnSpc>
              <a:defRPr sz="1800"/>
            </a:pPr>
            <a:endParaRPr dirty="0">
              <a:ea typeface="Arial"/>
              <a:cs typeface="Arial"/>
              <a:sym typeface="Arial"/>
            </a:endParaRPr>
          </a:p>
          <a:p>
            <a:pPr lvl="0">
              <a:lnSpc>
                <a:spcPct val="100000"/>
              </a:lnSpc>
              <a:defRPr sz="1800"/>
            </a:pPr>
            <a:r>
              <a:rPr dirty="0">
                <a:ea typeface="Arial"/>
                <a:cs typeface="Arial"/>
                <a:sym typeface="Arial"/>
              </a:rPr>
              <a:t>EMRFS is an implementation of HDFS used for reading and writing regular files from Amazon EMR directly to Amazon S3. EMRFS provides the convenience of storing persistent data in Amazon S3 for use with Hadoop while also providing features like Amazon S3 server-side encryption, read-after-write consistency, and list consistency.</a:t>
            </a:r>
          </a:p>
        </p:txBody>
      </p:sp>
    </p:spTree>
    <p:extLst>
      <p:ext uri="{BB962C8B-B14F-4D97-AF65-F5344CB8AC3E}">
        <p14:creationId xmlns:p14="http://schemas.microsoft.com/office/powerpoint/2010/main" val="3530191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73" name="Shape 473"/>
          <p:cNvSpPr>
            <a:spLocks noGrp="1"/>
          </p:cNvSpPr>
          <p:nvPr>
            <p:ph type="body" sz="quarter" idx="1"/>
          </p:nvPr>
        </p:nvSpPr>
        <p:spPr>
          <a:prstGeom prst="rect">
            <a:avLst/>
          </a:prstGeom>
        </p:spPr>
        <p:txBody>
          <a:bodyPr/>
          <a:lstStyle>
            <a:lvl1pPr>
              <a:lnSpc>
                <a:spcPct val="100000"/>
              </a:lnSpc>
              <a:defRPr sz="1200">
                <a:latin typeface="Arial"/>
                <a:ea typeface="Arial"/>
                <a:cs typeface="Arial"/>
                <a:sym typeface="Arial"/>
              </a:defRPr>
            </a:lvl1pPr>
          </a:lstStyle>
          <a:p>
            <a:pPr lvl="0">
              <a:defRPr sz="1800"/>
            </a:pPr>
            <a:r>
              <a:rPr/>
              <a:t>EMR example #3: EMR for ETL and query engine for investigations which require all raw data</a:t>
            </a:r>
          </a:p>
        </p:txBody>
      </p:sp>
    </p:spTree>
    <p:extLst>
      <p:ext uri="{BB962C8B-B14F-4D97-AF65-F5344CB8AC3E}">
        <p14:creationId xmlns:p14="http://schemas.microsoft.com/office/powerpoint/2010/main" val="486600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CloudFront</a:t>
            </a:r>
            <a:r>
              <a:rPr lang="en-US" baseline="0" smtClean="0"/>
              <a:t> </a:t>
            </a:r>
            <a:r>
              <a:rPr lang="en-US" smtClean="0"/>
              <a:t>logs </a:t>
            </a:r>
            <a:r>
              <a:rPr lang="en-US" dirty="0" smtClean="0"/>
              <a:t>arrive out of order.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D1F3F6A-FC39-4EB1-95EB-4046A3F27616}" type="slidenum">
              <a:rPr lang="en-US" smtClean="0"/>
              <a:t>18</a:t>
            </a:fld>
            <a:endParaRPr lang="en-US"/>
          </a:p>
        </p:txBody>
      </p:sp>
    </p:spTree>
    <p:extLst>
      <p:ext uri="{BB962C8B-B14F-4D97-AF65-F5344CB8AC3E}">
        <p14:creationId xmlns:p14="http://schemas.microsoft.com/office/powerpoint/2010/main" val="58653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 node cluster</a:t>
            </a:r>
          </a:p>
          <a:p>
            <a:r>
              <a:rPr lang="en-US" dirty="0" smtClean="0"/>
              <a:t>spin</a:t>
            </a:r>
            <a:r>
              <a:rPr lang="en-US" baseline="0" dirty="0" smtClean="0"/>
              <a:t> it up daily, shut it down</a:t>
            </a:r>
            <a:endParaRPr lang="en-US" dirty="0"/>
          </a:p>
        </p:txBody>
      </p:sp>
      <p:sp>
        <p:nvSpPr>
          <p:cNvPr id="4" name="Slide Number Placeholder 3"/>
          <p:cNvSpPr>
            <a:spLocks noGrp="1"/>
          </p:cNvSpPr>
          <p:nvPr>
            <p:ph type="sldNum" sz="quarter" idx="10"/>
          </p:nvPr>
        </p:nvSpPr>
        <p:spPr/>
        <p:txBody>
          <a:bodyPr/>
          <a:lstStyle/>
          <a:p>
            <a:fld id="{0D2F1D80-DF5E-D449-A65E-CB4B1CEC3847}"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28527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emf"/><Relationship Id="rId4" Type="http://schemas.openxmlformats.org/officeDocument/2006/relationships/image" Target="../media/image11.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790825"/>
            <a:ext cx="9144001" cy="1266825"/>
          </a:xfrm>
          <a:prstGeom prst="rect">
            <a:avLst/>
          </a:prstGeom>
        </p:spPr>
      </p:pic>
      <p:sp>
        <p:nvSpPr>
          <p:cNvPr id="16" name="Text Placeholder 15"/>
          <p:cNvSpPr>
            <a:spLocks noGrp="1"/>
          </p:cNvSpPr>
          <p:nvPr>
            <p:ph type="body" sz="quarter" idx="11" hasCustomPrompt="1"/>
          </p:nvPr>
        </p:nvSpPr>
        <p:spPr>
          <a:xfrm>
            <a:off x="571500" y="1047750"/>
            <a:ext cx="7791450" cy="485775"/>
          </a:xfrm>
        </p:spPr>
        <p:txBody>
          <a:bodyPr anchor="b"/>
          <a:lstStyle>
            <a:lvl1pPr marL="0" indent="0">
              <a:buNone/>
              <a:defRPr sz="24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Name</a:t>
            </a:r>
          </a:p>
        </p:txBody>
      </p:sp>
      <p:sp>
        <p:nvSpPr>
          <p:cNvPr id="18" name="Text Placeholder 15"/>
          <p:cNvSpPr>
            <a:spLocks noGrp="1"/>
          </p:cNvSpPr>
          <p:nvPr>
            <p:ph type="body" sz="quarter" idx="12" hasCustomPrompt="1"/>
          </p:nvPr>
        </p:nvSpPr>
        <p:spPr>
          <a:xfrm>
            <a:off x="571820" y="1533525"/>
            <a:ext cx="7810179" cy="485775"/>
          </a:xfrm>
        </p:spPr>
        <p:txBody>
          <a:bodyPr anchor="t"/>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Title</a:t>
            </a:r>
          </a:p>
        </p:txBody>
      </p:sp>
      <p:sp>
        <p:nvSpPr>
          <p:cNvPr id="21" name="Text Placeholder 15"/>
          <p:cNvSpPr>
            <a:spLocks noGrp="1"/>
          </p:cNvSpPr>
          <p:nvPr>
            <p:ph type="body" sz="quarter" idx="13" hasCustomPrompt="1"/>
          </p:nvPr>
        </p:nvSpPr>
        <p:spPr>
          <a:xfrm>
            <a:off x="104774" y="4634866"/>
            <a:ext cx="2324101" cy="384810"/>
          </a:xfrm>
        </p:spPr>
        <p:txBody>
          <a:bodyPr wrap="none" lIns="91440" tIns="0" rIns="0" bIns="0" anchor="ctr"/>
          <a:lstStyle>
            <a:lvl1pPr marL="0" indent="0" algn="l">
              <a:buNone/>
              <a:defRPr sz="2000" baseline="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Month DD, 2015</a:t>
            </a:r>
          </a:p>
        </p:txBody>
      </p:sp>
      <p:sp>
        <p:nvSpPr>
          <p:cNvPr id="22" name="Text Placeholder 15"/>
          <p:cNvSpPr>
            <a:spLocks noGrp="1"/>
          </p:cNvSpPr>
          <p:nvPr>
            <p:ph type="body" sz="quarter" idx="14" hasCustomPrompt="1"/>
          </p:nvPr>
        </p:nvSpPr>
        <p:spPr>
          <a:xfrm>
            <a:off x="114299" y="4250055"/>
            <a:ext cx="2314576" cy="384810"/>
          </a:xfrm>
        </p:spPr>
        <p:txBody>
          <a:bodyPr wrap="none" lIns="91440" tIns="0" rIns="0" bIns="0" anchor="ctr"/>
          <a:lstStyle>
            <a:lvl1pPr marL="0" indent="0" algn="l">
              <a:buNone/>
              <a:defRPr sz="2000" b="1" baseline="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Location City</a:t>
            </a:r>
          </a:p>
        </p:txBody>
      </p:sp>
      <p:sp>
        <p:nvSpPr>
          <p:cNvPr id="23" name="Text Placeholder 15"/>
          <p:cNvSpPr>
            <a:spLocks noGrp="1"/>
          </p:cNvSpPr>
          <p:nvPr>
            <p:ph type="body" sz="quarter" idx="15" hasCustomPrompt="1"/>
          </p:nvPr>
        </p:nvSpPr>
        <p:spPr>
          <a:xfrm>
            <a:off x="428625" y="238125"/>
            <a:ext cx="7924800" cy="809625"/>
          </a:xfrm>
        </p:spPr>
        <p:txBody>
          <a:bodyPr anchor="ctr"/>
          <a:lstStyle>
            <a:lvl1pPr marL="0" indent="0">
              <a:buNone/>
              <a:defRPr sz="4000" b="1" baseline="0">
                <a:solidFill>
                  <a:schemeClr val="accent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Presentation Title</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3775" y="4341495"/>
            <a:ext cx="1695450" cy="678180"/>
          </a:xfrm>
          <a:prstGeom prst="rect">
            <a:avLst/>
          </a:prstGeom>
        </p:spPr>
      </p:pic>
    </p:spTree>
    <p:extLst>
      <p:ext uri="{BB962C8B-B14F-4D97-AF65-F5344CB8AC3E}">
        <p14:creationId xmlns:p14="http://schemas.microsoft.com/office/powerpoint/2010/main" val="21890896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62601" y="171450"/>
            <a:ext cx="3238500" cy="871538"/>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42900" y="171450"/>
            <a:ext cx="5143500" cy="39542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62601" y="1123951"/>
            <a:ext cx="3238500" cy="300178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497457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8" userDrawn="1">
          <p15:clr>
            <a:srgbClr val="FBAE40"/>
          </p15:clr>
        </p15:guide>
        <p15:guide id="2" orient="horz" pos="3060" userDrawn="1">
          <p15:clr>
            <a:srgbClr val="FBAE40"/>
          </p15:clr>
        </p15:guide>
        <p15:guide id="3" pos="216" userDrawn="1">
          <p15:clr>
            <a:srgbClr val="FBAE40"/>
          </p15:clr>
        </p15:guide>
        <p15:guide id="4" pos="5544" userDrawn="1">
          <p15:clr>
            <a:srgbClr val="FBAE40"/>
          </p15:clr>
        </p15:guide>
        <p15:guide id="5" pos="3456" userDrawn="1">
          <p15:clr>
            <a:srgbClr val="FBAE40"/>
          </p15:clr>
        </p15:guide>
        <p15:guide id="6" pos="3504" userDrawn="1">
          <p15:clr>
            <a:srgbClr val="FBAE40"/>
          </p15:clr>
        </p15:guide>
        <p15:guide id="7" orient="horz" pos="70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42901" y="171450"/>
            <a:ext cx="8458200" cy="41529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16802628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8" userDrawn="1">
          <p15:clr>
            <a:srgbClr val="FBAE40"/>
          </p15:clr>
        </p15:guide>
        <p15:guide id="2" orient="horz" pos="3060" userDrawn="1">
          <p15:clr>
            <a:srgbClr val="FBAE40"/>
          </p15:clr>
        </p15:guide>
        <p15:guide id="3" pos="216" userDrawn="1">
          <p15:clr>
            <a:srgbClr val="FBAE40"/>
          </p15:clr>
        </p15:guide>
        <p15:guide id="4" pos="5544" userDrawn="1">
          <p15:clr>
            <a:srgbClr val="FBAE40"/>
          </p15:clr>
        </p15:guide>
        <p15:guide id="5" orient="horz" pos="272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yout 4">
    <p:spTree>
      <p:nvGrpSpPr>
        <p:cNvPr id="1" name=""/>
        <p:cNvGrpSpPr/>
        <p:nvPr/>
      </p:nvGrpSpPr>
      <p:grpSpPr>
        <a:xfrm>
          <a:off x="0" y="0"/>
          <a:ext cx="0" cy="0"/>
          <a:chOff x="0" y="0"/>
          <a:chExt cx="0" cy="0"/>
        </a:xfrm>
      </p:grpSpPr>
      <p:pic>
        <p:nvPicPr>
          <p:cNvPr id="4" name="Picture 2" descr="https://portal.ant.amazon.com/sites/aws_marketing/diy/AWS%20Logos/AWS%20Logos%20for%20Web/AWS_Logo_Web_300px.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742712" y="4542593"/>
            <a:ext cx="1294408" cy="48756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0" y="0"/>
            <a:ext cx="9144000" cy="1113183"/>
          </a:xfrm>
          <a:noFill/>
        </p:spPr>
        <p:txBody>
          <a:bodyPr/>
          <a:lstStyle>
            <a:lvl1pPr algn="ctr">
              <a:defRPr sz="4800" b="1">
                <a:solidFill>
                  <a:schemeClr val="tx1">
                    <a:lumMod val="50000"/>
                    <a:lumOff val="50000"/>
                  </a:schemeClr>
                </a:solidFill>
                <a:effectLst/>
                <a:latin typeface="Arial"/>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010852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de Sample -Simple Revers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171450"/>
            <a:ext cx="8458201" cy="857250"/>
          </a:xfrm>
        </p:spPr>
        <p:txBody>
          <a:bodyPr/>
          <a:lstStyle>
            <a:lvl1pPr>
              <a:defRPr sz="3600" baseline="0"/>
            </a:lvl1pPr>
          </a:lstStyle>
          <a:p>
            <a:r>
              <a:rPr lang="en-US" dirty="0" smtClean="0"/>
              <a:t>Code Sample</a:t>
            </a:r>
            <a:endParaRPr lang="en-US" dirty="0"/>
          </a:p>
        </p:txBody>
      </p:sp>
      <p:sp>
        <p:nvSpPr>
          <p:cNvPr id="5" name="Content Placeholder 4"/>
          <p:cNvSpPr>
            <a:spLocks noGrp="1"/>
          </p:cNvSpPr>
          <p:nvPr>
            <p:ph sz="quarter" idx="10" hasCustomPrompt="1"/>
          </p:nvPr>
        </p:nvSpPr>
        <p:spPr>
          <a:xfrm>
            <a:off x="342900" y="1085850"/>
            <a:ext cx="8458200" cy="3771900"/>
          </a:xfrm>
          <a:solidFill>
            <a:srgbClr val="000000"/>
          </a:solidFill>
        </p:spPr>
        <p:txBody>
          <a:bodyPr/>
          <a:lstStyle>
            <a:lvl1pPr marL="0" indent="0">
              <a:buNone/>
              <a:defRPr sz="2800">
                <a:gradFill>
                  <a:gsLst>
                    <a:gs pos="0">
                      <a:srgbClr val="FEFEFE"/>
                    </a:gs>
                    <a:gs pos="100000">
                      <a:srgbClr val="FEFEFE"/>
                    </a:gs>
                  </a:gsLst>
                  <a:lin ang="5400000" scaled="1"/>
                </a:gradFill>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smtClean="0">
                <a:latin typeface="Lucida Console" panose="020B0609040504020204" pitchFamily="49" charset="0"/>
              </a:rPr>
              <a:t>; Syntax Test file for 68k Assembly code</a:t>
            </a:r>
          </a:p>
          <a:p>
            <a:r>
              <a:rPr lang="en-US" sz="1400" dirty="0" smtClean="0">
                <a:latin typeface="Lucida Console" panose="020B0609040504020204" pitchFamily="49" charset="0"/>
              </a:rPr>
              <a:t>; Some comments about this file</a:t>
            </a:r>
          </a:p>
          <a:p>
            <a:r>
              <a:rPr lang="en-US" sz="1400" dirty="0" smtClean="0">
                <a:latin typeface="Lucida Console" panose="020B0609040504020204" pitchFamily="49" charset="0"/>
              </a:rPr>
              <a:t>.D0 00000000</a:t>
            </a:r>
          </a:p>
          <a:p>
            <a:r>
              <a:rPr lang="en-US" sz="1400" dirty="0" smtClean="0">
                <a:latin typeface="Lucida Console" panose="020B0609040504020204" pitchFamily="49" charset="0"/>
              </a:rPr>
              <a:t>MS 2100 00000002</a:t>
            </a:r>
          </a:p>
          <a:p>
            <a:r>
              <a:rPr lang="en-US" sz="1400" dirty="0" smtClean="0">
                <a:latin typeface="Lucida Console" panose="020B0609040504020204" pitchFamily="49" charset="0"/>
              </a:rPr>
              <a:t>MM 2000;DI</a:t>
            </a:r>
          </a:p>
          <a:p>
            <a:r>
              <a:rPr lang="en-US" sz="1400" dirty="0" smtClean="0">
                <a:latin typeface="Lucida Console" panose="020B0609040504020204" pitchFamily="49" charset="0"/>
              </a:rPr>
              <a:t> LEA.L $002100,A1</a:t>
            </a:r>
          </a:p>
          <a:p>
            <a:r>
              <a:rPr lang="en-US" sz="1400" dirty="0" smtClean="0">
                <a:latin typeface="Lucida Console" panose="020B0609040504020204" pitchFamily="49" charset="0"/>
              </a:rPr>
              <a:t> MOVE.L #2,-(A1)</a:t>
            </a:r>
          </a:p>
          <a:p>
            <a:r>
              <a:rPr lang="sk-SK" sz="1400" dirty="0" smtClean="0">
                <a:latin typeface="Lucida Console" panose="020B0609040504020204" pitchFamily="49" charset="0"/>
              </a:rPr>
              <a:t> BSR $00002050</a:t>
            </a:r>
          </a:p>
          <a:p>
            <a:endParaRPr lang="sk-SK" sz="1400" dirty="0" smtClean="0">
              <a:latin typeface="Lucida Console" panose="020B0609040504020204" pitchFamily="49" charset="0"/>
            </a:endParaRPr>
          </a:p>
          <a:p>
            <a:r>
              <a:rPr lang="sk-SK" sz="1400" dirty="0" smtClean="0">
                <a:latin typeface="Lucida Console" panose="020B0609040504020204" pitchFamily="49" charset="0"/>
              </a:rPr>
              <a:t>MM 2050;DI</a:t>
            </a:r>
          </a:p>
          <a:p>
            <a:r>
              <a:rPr lang="sk-SK" sz="1400" dirty="0" smtClean="0">
                <a:latin typeface="Lucida Console" panose="020B0609040504020204" pitchFamily="49" charset="0"/>
              </a:rPr>
              <a:t> MOVE.L (A1)+,D1</a:t>
            </a:r>
          </a:p>
          <a:p>
            <a:r>
              <a:rPr lang="sk-SK" sz="1400" dirty="0" smtClean="0">
                <a:latin typeface="Lucida Console" panose="020B0609040504020204" pitchFamily="49" charset="0"/>
              </a:rPr>
              <a:t> MOVE.L (A1),D2</a:t>
            </a:r>
          </a:p>
          <a:p>
            <a:r>
              <a:rPr lang="sk-SK" sz="1400" dirty="0" smtClean="0">
                <a:latin typeface="Lucida Console" panose="020B0609040504020204" pitchFamily="49" charset="0"/>
              </a:rPr>
              <a:t> ADD.L D1,D2</a:t>
            </a:r>
          </a:p>
        </p:txBody>
      </p:sp>
    </p:spTree>
    <p:extLst>
      <p:ext uri="{BB962C8B-B14F-4D97-AF65-F5344CB8AC3E}">
        <p14:creationId xmlns:p14="http://schemas.microsoft.com/office/powerpoint/2010/main" val="1515525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216">
          <p15:clr>
            <a:srgbClr val="FBAE40"/>
          </p15:clr>
        </p15:guide>
        <p15:guide id="2" pos="5544">
          <p15:clr>
            <a:srgbClr val="FBAE40"/>
          </p15:clr>
        </p15:guide>
        <p15:guide id="3" orient="horz" pos="108">
          <p15:clr>
            <a:srgbClr val="FBAE40"/>
          </p15:clr>
        </p15:guide>
        <p15:guide id="4" orient="horz" pos="684">
          <p15:clr>
            <a:srgbClr val="FBAE40"/>
          </p15:clr>
        </p15:guide>
        <p15:guide id="5" orient="horz" pos="30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Walki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790825"/>
            <a:ext cx="9144001" cy="1266825"/>
          </a:xfrm>
          <a:prstGeom prst="rect">
            <a:avLst/>
          </a:prstGeom>
        </p:spPr>
      </p:pic>
      <p:sp>
        <p:nvSpPr>
          <p:cNvPr id="16" name="Text Placeholder 15"/>
          <p:cNvSpPr>
            <a:spLocks noGrp="1"/>
          </p:cNvSpPr>
          <p:nvPr>
            <p:ph type="body" sz="quarter" idx="11" hasCustomPrompt="1"/>
          </p:nvPr>
        </p:nvSpPr>
        <p:spPr>
          <a:xfrm>
            <a:off x="571500" y="1047750"/>
            <a:ext cx="7791450" cy="485775"/>
          </a:xfrm>
        </p:spPr>
        <p:txBody>
          <a:bodyPr anchor="b"/>
          <a:lstStyle>
            <a:lvl1pPr marL="0" indent="0">
              <a:buNone/>
              <a:defRPr sz="24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Name</a:t>
            </a:r>
          </a:p>
        </p:txBody>
      </p:sp>
      <p:sp>
        <p:nvSpPr>
          <p:cNvPr id="18" name="Text Placeholder 15"/>
          <p:cNvSpPr>
            <a:spLocks noGrp="1"/>
          </p:cNvSpPr>
          <p:nvPr>
            <p:ph type="body" sz="quarter" idx="12" hasCustomPrompt="1"/>
          </p:nvPr>
        </p:nvSpPr>
        <p:spPr>
          <a:xfrm>
            <a:off x="571820" y="1533525"/>
            <a:ext cx="7810179" cy="485775"/>
          </a:xfrm>
        </p:spPr>
        <p:txBody>
          <a:bodyPr anchor="t"/>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Title</a:t>
            </a:r>
          </a:p>
        </p:txBody>
      </p:sp>
      <p:sp>
        <p:nvSpPr>
          <p:cNvPr id="21" name="Text Placeholder 15"/>
          <p:cNvSpPr>
            <a:spLocks noGrp="1"/>
          </p:cNvSpPr>
          <p:nvPr>
            <p:ph type="body" sz="quarter" idx="13" hasCustomPrompt="1"/>
          </p:nvPr>
        </p:nvSpPr>
        <p:spPr>
          <a:xfrm>
            <a:off x="104774" y="4634866"/>
            <a:ext cx="2324101" cy="384810"/>
          </a:xfrm>
        </p:spPr>
        <p:txBody>
          <a:bodyPr wrap="none" lIns="91440" tIns="0" rIns="0" bIns="0" anchor="ctr"/>
          <a:lstStyle>
            <a:lvl1pPr marL="0" indent="0" algn="l">
              <a:buNone/>
              <a:defRPr sz="2000" baseline="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Month DD, 2015</a:t>
            </a:r>
          </a:p>
        </p:txBody>
      </p:sp>
      <p:sp>
        <p:nvSpPr>
          <p:cNvPr id="22" name="Text Placeholder 15"/>
          <p:cNvSpPr>
            <a:spLocks noGrp="1"/>
          </p:cNvSpPr>
          <p:nvPr>
            <p:ph type="body" sz="quarter" idx="14" hasCustomPrompt="1"/>
          </p:nvPr>
        </p:nvSpPr>
        <p:spPr>
          <a:xfrm>
            <a:off x="114299" y="4250055"/>
            <a:ext cx="2314576" cy="384810"/>
          </a:xfrm>
        </p:spPr>
        <p:txBody>
          <a:bodyPr wrap="none" lIns="91440" tIns="0" rIns="0" bIns="0" anchor="ctr"/>
          <a:lstStyle>
            <a:lvl1pPr marL="0" indent="0" algn="l">
              <a:buNone/>
              <a:defRPr sz="2000" b="1" baseline="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Location City</a:t>
            </a:r>
          </a:p>
        </p:txBody>
      </p:sp>
      <p:sp>
        <p:nvSpPr>
          <p:cNvPr id="23" name="Text Placeholder 15"/>
          <p:cNvSpPr>
            <a:spLocks noGrp="1"/>
          </p:cNvSpPr>
          <p:nvPr>
            <p:ph type="body" sz="quarter" idx="15" hasCustomPrompt="1"/>
          </p:nvPr>
        </p:nvSpPr>
        <p:spPr>
          <a:xfrm>
            <a:off x="428625" y="238125"/>
            <a:ext cx="7924800" cy="809625"/>
          </a:xfrm>
        </p:spPr>
        <p:txBody>
          <a:bodyPr anchor="ctr"/>
          <a:lstStyle>
            <a:lvl1pPr marL="0" indent="0">
              <a:buNone/>
              <a:defRPr sz="4000" b="1" baseline="0">
                <a:solidFill>
                  <a:schemeClr val="accent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Presentation Title</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15175" y="4250055"/>
            <a:ext cx="1924050" cy="769620"/>
          </a:xfrm>
          <a:prstGeom prst="rect">
            <a:avLst/>
          </a:prstGeom>
        </p:spPr>
      </p:pic>
    </p:spTree>
    <p:extLst>
      <p:ext uri="{BB962C8B-B14F-4D97-AF65-F5344CB8AC3E}">
        <p14:creationId xmlns:p14="http://schemas.microsoft.com/office/powerpoint/2010/main" val="32229002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76656" y="1453896"/>
            <a:ext cx="7772400" cy="832104"/>
          </a:xfrm>
        </p:spPr>
        <p:txBody>
          <a:bodyPr anchor="ctr">
            <a:normAutofit/>
          </a:bodyPr>
          <a:lstStyle>
            <a:lvl1pPr algn="ctr">
              <a:defRPr sz="4000">
                <a:solidFill>
                  <a:srgbClr val="353535"/>
                </a:solidFill>
                <a:latin typeface="Arial"/>
                <a:cs typeface="Arial"/>
              </a:defRPr>
            </a:lvl1pPr>
          </a:lstStyle>
          <a:p>
            <a:r>
              <a:rPr lang="en-US" dirty="0" smtClean="0"/>
              <a:t>Click to add session title</a:t>
            </a:r>
            <a:endParaRPr lang="en-US" dirty="0"/>
          </a:p>
        </p:txBody>
      </p:sp>
      <p:sp>
        <p:nvSpPr>
          <p:cNvPr id="3" name="Subtitle 2"/>
          <p:cNvSpPr>
            <a:spLocks noGrp="1"/>
          </p:cNvSpPr>
          <p:nvPr>
            <p:ph type="subTitle" idx="1" hasCustomPrompt="1"/>
          </p:nvPr>
        </p:nvSpPr>
        <p:spPr>
          <a:xfrm>
            <a:off x="678944" y="2432221"/>
            <a:ext cx="7786115" cy="921643"/>
          </a:xfrm>
        </p:spPr>
        <p:txBody>
          <a:bodyPr>
            <a:normAutofit/>
          </a:bodyPr>
          <a:lstStyle>
            <a:lvl1pPr marL="0" indent="0" algn="ctr">
              <a:buNone/>
              <a:defRPr sz="2000" b="0">
                <a:solidFill>
                  <a:srgbClr val="353535"/>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add speaker name &amp; job title</a:t>
            </a:r>
            <a:endParaRPr lang="en-US" dirty="0"/>
          </a:p>
        </p:txBody>
      </p:sp>
      <p:pic>
        <p:nvPicPr>
          <p:cNvPr id="5" name="Picture 4" descr="Powerpoint-stock-light-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7" y="530352"/>
            <a:ext cx="8434683" cy="82296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0249" y="4544568"/>
            <a:ext cx="610095" cy="228600"/>
          </a:xfrm>
          <a:prstGeom prst="rect">
            <a:avLst/>
          </a:prstGeom>
        </p:spPr>
      </p:pic>
      <p:sp>
        <p:nvSpPr>
          <p:cNvPr id="4" name="Rectangle 3"/>
          <p:cNvSpPr/>
          <p:nvPr/>
        </p:nvSpPr>
        <p:spPr>
          <a:xfrm>
            <a:off x="0" y="4929887"/>
            <a:ext cx="9144000" cy="192409"/>
          </a:xfrm>
          <a:prstGeom prst="rect">
            <a:avLst/>
          </a:prstGeom>
        </p:spPr>
        <p:txBody>
          <a:bodyPr wrap="square" lIns="68580" tIns="34290" rIns="68580" bIns="34290">
            <a:spAutoFit/>
          </a:bodyPr>
          <a:lstStyle/>
          <a:p>
            <a:pPr algn="ctr" defTabSz="685800"/>
            <a:r>
              <a:rPr lang="en-US" sz="800" dirty="0" smtClean="0">
                <a:solidFill>
                  <a:srgbClr val="999A98"/>
                </a:solidFill>
                <a:latin typeface="Arial"/>
                <a:ea typeface="Arial"/>
                <a:cs typeface="Arial"/>
              </a:rPr>
              <a:t>©2015, Amazon Web Services, Inc. or its affiliates. All rights reserved</a:t>
            </a:r>
            <a:endParaRPr lang="en-US" sz="800" dirty="0">
              <a:solidFill>
                <a:srgbClr val="999A98"/>
              </a:solidFill>
            </a:endParaRPr>
          </a:p>
        </p:txBody>
      </p:sp>
    </p:spTree>
    <p:extLst>
      <p:ext uri="{BB962C8B-B14F-4D97-AF65-F5344CB8AC3E}">
        <p14:creationId xmlns:p14="http://schemas.microsoft.com/office/powerpoint/2010/main" val="2328425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Orange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76656" y="1453896"/>
            <a:ext cx="7772400" cy="832104"/>
          </a:xfrm>
          <a:effectLst>
            <a:outerShdw blurRad="111125" dist="12700" dir="5100000" algn="ctr" rotWithShape="0">
              <a:srgbClr val="965C10">
                <a:alpha val="74000"/>
              </a:srgbClr>
            </a:outerShdw>
          </a:effectLst>
        </p:spPr>
        <p:txBody>
          <a:bodyPr anchor="ctr">
            <a:normAutofit/>
          </a:bodyPr>
          <a:lstStyle>
            <a:lvl1pPr algn="ctr">
              <a:defRPr sz="4000">
                <a:solidFill>
                  <a:schemeClr val="bg1"/>
                </a:solidFill>
                <a:latin typeface="Arial"/>
                <a:cs typeface="Arial"/>
              </a:defRPr>
            </a:lvl1pPr>
          </a:lstStyle>
          <a:p>
            <a:r>
              <a:rPr lang="en-US" dirty="0" smtClean="0"/>
              <a:t>Click to add session title</a:t>
            </a:r>
            <a:endParaRPr lang="en-US" dirty="0"/>
          </a:p>
        </p:txBody>
      </p:sp>
      <p:sp>
        <p:nvSpPr>
          <p:cNvPr id="3" name="Subtitle 2"/>
          <p:cNvSpPr>
            <a:spLocks noGrp="1"/>
          </p:cNvSpPr>
          <p:nvPr>
            <p:ph type="subTitle" idx="1" hasCustomPrompt="1"/>
          </p:nvPr>
        </p:nvSpPr>
        <p:spPr>
          <a:xfrm>
            <a:off x="678944" y="2432221"/>
            <a:ext cx="7786115" cy="921643"/>
          </a:xfrm>
          <a:effectLst>
            <a:outerShdw blurRad="111125" dist="12700" dir="5100000" algn="ctr" rotWithShape="0">
              <a:srgbClr val="965C10">
                <a:alpha val="74000"/>
              </a:srgbClr>
            </a:outerShdw>
          </a:effectLst>
        </p:spPr>
        <p:txBody>
          <a:bodyPr>
            <a:normAutofit/>
          </a:bodyPr>
          <a:lstStyle>
            <a:lvl1pPr marL="0" indent="0" algn="ctr">
              <a:buNone/>
              <a:defRPr sz="2000" b="0" baseline="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add speaker name &amp; job title</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7" y="538647"/>
            <a:ext cx="8434683" cy="806370"/>
          </a:xfrm>
          <a:prstGeom prst="rect">
            <a:avLst/>
          </a:prstGeom>
        </p:spPr>
      </p:pic>
      <p:pic>
        <p:nvPicPr>
          <p:cNvPr id="7" name="Picture 6"/>
          <p:cNvPicPr>
            <a:picLocks noChangeAspect="1"/>
          </p:cNvPicPr>
          <p:nvPr/>
        </p:nvPicPr>
        <p:blipFill>
          <a:blip r:embed="rId4"/>
          <a:stretch>
            <a:fillRect/>
          </a:stretch>
        </p:blipFill>
        <p:spPr>
          <a:xfrm>
            <a:off x="4267491" y="4548869"/>
            <a:ext cx="609020" cy="229276"/>
          </a:xfrm>
          <a:prstGeom prst="rect">
            <a:avLst/>
          </a:prstGeom>
        </p:spPr>
      </p:pic>
      <p:sp>
        <p:nvSpPr>
          <p:cNvPr id="6" name="Rectangle 5"/>
          <p:cNvSpPr/>
          <p:nvPr/>
        </p:nvSpPr>
        <p:spPr>
          <a:xfrm>
            <a:off x="0" y="4929887"/>
            <a:ext cx="9144000" cy="192409"/>
          </a:xfrm>
          <a:prstGeom prst="rect">
            <a:avLst/>
          </a:prstGeom>
        </p:spPr>
        <p:txBody>
          <a:bodyPr wrap="square" lIns="68580" tIns="34290" rIns="68580" bIns="34290">
            <a:spAutoFit/>
          </a:bodyPr>
          <a:lstStyle/>
          <a:p>
            <a:pPr algn="ctr" defTabSz="685800"/>
            <a:r>
              <a:rPr lang="en-US" sz="800" dirty="0" smtClean="0">
                <a:solidFill>
                  <a:prstClr val="white"/>
                </a:solidFill>
                <a:latin typeface="Arial"/>
                <a:ea typeface="Arial"/>
                <a:cs typeface="Arial"/>
              </a:rPr>
              <a:t>©2015, Amazon Web Services, Inc. or its affiliates. All rights reserved</a:t>
            </a:r>
            <a:endParaRPr lang="en-US" sz="800" dirty="0">
              <a:solidFill>
                <a:prstClr val="white"/>
              </a:solidFill>
            </a:endParaRPr>
          </a:p>
        </p:txBody>
      </p:sp>
    </p:spTree>
    <p:extLst>
      <p:ext uri="{BB962C8B-B14F-4D97-AF65-F5344CB8AC3E}">
        <p14:creationId xmlns:p14="http://schemas.microsoft.com/office/powerpoint/2010/main" val="689377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2414140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74521"/>
            <a:ext cx="7772400" cy="1021556"/>
          </a:xfrm>
        </p:spPr>
        <p:txBody>
          <a:bodyPr anchor="ctr">
            <a:noAutofit/>
          </a:bodyPr>
          <a:lstStyle>
            <a:lvl1pPr algn="ctr">
              <a:defRPr sz="2800" b="1" cap="none">
                <a:solidFill>
                  <a:srgbClr val="353535"/>
                </a:solidFill>
              </a:defRPr>
            </a:lvl1pPr>
          </a:lstStyle>
          <a:p>
            <a:r>
              <a:rPr lang="en-US" dirty="0" smtClean="0"/>
              <a:t>Click to add section name</a:t>
            </a:r>
            <a:endParaRPr lang="en-US" dirty="0"/>
          </a:p>
        </p:txBody>
      </p:sp>
      <p:pic>
        <p:nvPicPr>
          <p:cNvPr id="4" name="Picture 3" descr="Powerpoint-stock-light-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7" y="960120"/>
            <a:ext cx="8434683" cy="82296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0249" y="4544568"/>
            <a:ext cx="610095" cy="228600"/>
          </a:xfrm>
          <a:prstGeom prst="rect">
            <a:avLst/>
          </a:prstGeom>
        </p:spPr>
      </p:pic>
    </p:spTree>
    <p:extLst>
      <p:ext uri="{BB962C8B-B14F-4D97-AF65-F5344CB8AC3E}">
        <p14:creationId xmlns:p14="http://schemas.microsoft.com/office/powerpoint/2010/main" val="17842805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Orange 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874521"/>
            <a:ext cx="7772400" cy="1021556"/>
          </a:xfrm>
          <a:effectLst>
            <a:outerShdw blurRad="111125" dist="12700" dir="5100000" algn="tl" rotWithShape="0">
              <a:srgbClr val="965C10">
                <a:alpha val="74000"/>
              </a:srgbClr>
            </a:outerShdw>
          </a:effectLst>
        </p:spPr>
        <p:txBody>
          <a:bodyPr anchor="ctr">
            <a:noAutofit/>
          </a:bodyPr>
          <a:lstStyle>
            <a:lvl1pPr algn="ctr">
              <a:defRPr sz="2800" b="1" cap="none">
                <a:solidFill>
                  <a:srgbClr val="FFFFFF"/>
                </a:solidFill>
              </a:defRPr>
            </a:lvl1pPr>
          </a:lstStyle>
          <a:p>
            <a:r>
              <a:rPr lang="en-US" dirty="0" smtClean="0"/>
              <a:t>Click to add section name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617" y="968415"/>
            <a:ext cx="8434683" cy="806370"/>
          </a:xfrm>
          <a:prstGeom prst="rect">
            <a:avLst/>
          </a:prstGeom>
        </p:spPr>
      </p:pic>
      <p:pic>
        <p:nvPicPr>
          <p:cNvPr id="5" name="Picture 4"/>
          <p:cNvPicPr>
            <a:picLocks noChangeAspect="1"/>
          </p:cNvPicPr>
          <p:nvPr/>
        </p:nvPicPr>
        <p:blipFill>
          <a:blip r:embed="rId4"/>
          <a:stretch>
            <a:fillRect/>
          </a:stretch>
        </p:blipFill>
        <p:spPr>
          <a:xfrm>
            <a:off x="4267491" y="4548869"/>
            <a:ext cx="609020" cy="229276"/>
          </a:xfrm>
          <a:prstGeom prst="rect">
            <a:avLst/>
          </a:prstGeom>
        </p:spPr>
      </p:pic>
    </p:spTree>
    <p:extLst>
      <p:ext uri="{BB962C8B-B14F-4D97-AF65-F5344CB8AC3E}">
        <p14:creationId xmlns:p14="http://schemas.microsoft.com/office/powerpoint/2010/main" val="3026397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1850" y="171450"/>
            <a:ext cx="8458201" cy="857250"/>
          </a:xfrm>
        </p:spPr>
        <p:txBody>
          <a:bodyPr>
            <a:normAutofit/>
          </a:bodyPr>
          <a:lstStyle>
            <a:lvl1pPr>
              <a:defRPr sz="3200">
                <a:solidFill>
                  <a:schemeClr val="accent3">
                    <a:lumMod val="20000"/>
                    <a:lumOff val="80000"/>
                  </a:schemeClr>
                </a:solidFill>
                <a:effectLst>
                  <a:outerShdw blurRad="38100" dist="38100" dir="2700000" algn="tl">
                    <a:srgbClr val="000000">
                      <a:alpha val="43137"/>
                    </a:srgbClr>
                  </a:outerShdw>
                </a:effectLst>
                <a:latin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2899" y="1084840"/>
            <a:ext cx="8458201" cy="3089507"/>
          </a:xfrm>
        </p:spPr>
        <p:txBody>
          <a:bodyPr/>
          <a:lstStyle>
            <a:lvl1pPr>
              <a:spcBef>
                <a:spcPts val="0"/>
              </a:spcBef>
              <a:spcAft>
                <a:spcPts val="600"/>
              </a:spcAft>
              <a:defRPr sz="2400">
                <a:latin typeface="Arial"/>
              </a:defRPr>
            </a:lvl1pPr>
            <a:lvl2pPr marL="742950" indent="-285750">
              <a:spcBef>
                <a:spcPts val="0"/>
              </a:spcBef>
              <a:spcAft>
                <a:spcPts val="600"/>
              </a:spcAft>
              <a:buFont typeface="Wingdings" panose="05000000000000000000" pitchFamily="2" charset="2"/>
              <a:buChar char="q"/>
              <a:defRPr sz="1800">
                <a:latin typeface="Arial"/>
              </a:defRPr>
            </a:lvl2pPr>
            <a:lvl3pPr>
              <a:spcBef>
                <a:spcPts val="0"/>
              </a:spcBef>
              <a:spcAft>
                <a:spcPts val="600"/>
              </a:spcAft>
              <a:defRPr sz="1600">
                <a:latin typeface="Arial"/>
              </a:defRPr>
            </a:lvl3pPr>
            <a:lvl4pPr marL="1600200" indent="-228600">
              <a:spcBef>
                <a:spcPts val="0"/>
              </a:spcBef>
              <a:spcAft>
                <a:spcPts val="600"/>
              </a:spcAft>
              <a:buFont typeface="Wingdings" panose="05000000000000000000" pitchFamily="2" charset="2"/>
              <a:buChar char="Ø"/>
              <a:defRPr sz="1400">
                <a:latin typeface="Arial"/>
              </a:defRPr>
            </a:lvl4pPr>
            <a:lvl5pPr>
              <a:spcBef>
                <a:spcPts val="0"/>
              </a:spcBef>
              <a:spcAft>
                <a:spcPts val="600"/>
              </a:spcAft>
              <a:defRPr sz="1400">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13373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684" userDrawn="1">
          <p15:clr>
            <a:srgbClr val="FBAE40"/>
          </p15:clr>
        </p15:guide>
        <p15:guide id="5" orient="horz" pos="30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ampl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0" hasCustomPrompt="1"/>
          </p:nvPr>
        </p:nvSpPr>
        <p:spPr>
          <a:xfrm>
            <a:off x="342900" y="1085850"/>
            <a:ext cx="8458200" cy="3771899"/>
          </a:xfrm>
          <a:noFill/>
        </p:spPr>
        <p:txBody>
          <a:bodyPr/>
          <a:lstStyle>
            <a:lvl1pPr marL="0" indent="0">
              <a:buNone/>
              <a:defRPr lang="en-US" sz="1100">
                <a:solidFill>
                  <a:schemeClr val="accent2">
                    <a:lumMod val="60000"/>
                    <a:lumOff val="40000"/>
                  </a:schemeClr>
                </a:solidFill>
                <a:effectLst/>
                <a:latin typeface="Arial"/>
                <a:ea typeface="Arial"/>
                <a:cs typeface="Arial"/>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1047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33575" y="1012508"/>
            <a:ext cx="4038600" cy="34720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24575" y="1012508"/>
            <a:ext cx="4038600" cy="34720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304905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11241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7519" y="1200151"/>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3231002" y="1200151"/>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6124486" y="1200151"/>
            <a:ext cx="2442633" cy="3394472"/>
          </a:xfrm>
        </p:spPr>
        <p:txBody>
          <a:bodyPr>
            <a:normAutofit/>
          </a:bodyPr>
          <a:lstStyle>
            <a:lvl1pPr>
              <a:defRPr sz="2000"/>
            </a:lvl1pPr>
            <a:lvl2pPr>
              <a:defRPr sz="1800"/>
            </a:lvl2pPr>
            <a:lvl3pPr>
              <a:defRPr sz="1600"/>
            </a:lvl3pPr>
            <a:lvl4pPr marL="1371566" indent="0">
              <a:buNone/>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26730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Text Placeholder 3"/>
          <p:cNvSpPr>
            <a:spLocks noGrp="1"/>
          </p:cNvSpPr>
          <p:nvPr>
            <p:ph type="body" sz="half" idx="2"/>
          </p:nvPr>
        </p:nvSpPr>
        <p:spPr>
          <a:xfrm>
            <a:off x="457200" y="2749869"/>
            <a:ext cx="1797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2" name="Text Placeholder 3"/>
          <p:cNvSpPr>
            <a:spLocks noGrp="1"/>
          </p:cNvSpPr>
          <p:nvPr>
            <p:ph type="body" sz="half" idx="11"/>
          </p:nvPr>
        </p:nvSpPr>
        <p:spPr>
          <a:xfrm>
            <a:off x="2616205" y="2749869"/>
            <a:ext cx="1797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4754043" y="2749869"/>
            <a:ext cx="1797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4" name="Text Placeholder 3"/>
          <p:cNvSpPr>
            <a:spLocks noGrp="1"/>
          </p:cNvSpPr>
          <p:nvPr>
            <p:ph type="body" sz="half" idx="15"/>
          </p:nvPr>
        </p:nvSpPr>
        <p:spPr>
          <a:xfrm>
            <a:off x="6889750" y="2749869"/>
            <a:ext cx="1797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15" name="Picture Placeholder 2"/>
          <p:cNvSpPr>
            <a:spLocks noGrp="1"/>
          </p:cNvSpPr>
          <p:nvPr>
            <p:ph type="pic" sz="quarter" idx="16"/>
          </p:nvPr>
        </p:nvSpPr>
        <p:spPr>
          <a:xfrm>
            <a:off x="457200" y="1227138"/>
            <a:ext cx="1797050" cy="1344612"/>
          </a:xfrm>
        </p:spPr>
        <p:txBody>
          <a:bodyPr/>
          <a:lstStyle>
            <a:lvl1pPr>
              <a:defRPr sz="2000"/>
            </a:lvl1pPr>
          </a:lstStyle>
          <a:p>
            <a:r>
              <a:rPr lang="en-US" smtClean="0"/>
              <a:t>Click icon to add picture</a:t>
            </a:r>
            <a:endParaRPr lang="en-US" dirty="0"/>
          </a:p>
        </p:txBody>
      </p:sp>
      <p:sp>
        <p:nvSpPr>
          <p:cNvPr id="16" name="Picture Placeholder 2"/>
          <p:cNvSpPr>
            <a:spLocks noGrp="1"/>
          </p:cNvSpPr>
          <p:nvPr>
            <p:ph type="pic" sz="quarter" idx="17"/>
          </p:nvPr>
        </p:nvSpPr>
        <p:spPr>
          <a:xfrm>
            <a:off x="2616205" y="1227138"/>
            <a:ext cx="1797050" cy="1344612"/>
          </a:xfrm>
        </p:spPr>
        <p:txBody>
          <a:bodyPr/>
          <a:lstStyle>
            <a:lvl1pPr>
              <a:defRPr sz="2000"/>
            </a:lvl1pPr>
          </a:lstStyle>
          <a:p>
            <a:r>
              <a:rPr lang="en-US" smtClean="0"/>
              <a:t>Click icon to add picture</a:t>
            </a:r>
            <a:endParaRPr lang="en-US" dirty="0"/>
          </a:p>
        </p:txBody>
      </p:sp>
      <p:sp>
        <p:nvSpPr>
          <p:cNvPr id="17" name="Picture Placeholder 2"/>
          <p:cNvSpPr>
            <a:spLocks noGrp="1"/>
          </p:cNvSpPr>
          <p:nvPr>
            <p:ph type="pic" sz="quarter" idx="18"/>
          </p:nvPr>
        </p:nvSpPr>
        <p:spPr>
          <a:xfrm>
            <a:off x="4754043" y="1227138"/>
            <a:ext cx="1797050" cy="1344612"/>
          </a:xfrm>
        </p:spPr>
        <p:txBody>
          <a:bodyPr/>
          <a:lstStyle>
            <a:lvl1pPr>
              <a:defRPr sz="2000"/>
            </a:lvl1pPr>
          </a:lstStyle>
          <a:p>
            <a:r>
              <a:rPr lang="en-US" smtClean="0"/>
              <a:t>Click icon to add picture</a:t>
            </a:r>
            <a:endParaRPr lang="en-US" dirty="0"/>
          </a:p>
        </p:txBody>
      </p:sp>
      <p:sp>
        <p:nvSpPr>
          <p:cNvPr id="18" name="Picture Placeholder 2"/>
          <p:cNvSpPr>
            <a:spLocks noGrp="1"/>
          </p:cNvSpPr>
          <p:nvPr>
            <p:ph type="pic" sz="quarter" idx="19"/>
          </p:nvPr>
        </p:nvSpPr>
        <p:spPr>
          <a:xfrm>
            <a:off x="6889750" y="1227138"/>
            <a:ext cx="1797050" cy="1344612"/>
          </a:xfrm>
        </p:spPr>
        <p:txBody>
          <a:bodyPr/>
          <a:lstStyle>
            <a:lvl1pPr>
              <a:defRPr sz="2000"/>
            </a:lvl1pPr>
          </a:lstStyle>
          <a:p>
            <a:r>
              <a:rPr lang="en-US" smtClean="0"/>
              <a:t>Click icon to add picture</a:t>
            </a:r>
            <a:endParaRPr lang="en-US" dirty="0"/>
          </a:p>
        </p:txBody>
      </p:sp>
    </p:spTree>
    <p:extLst>
      <p:ext uri="{BB962C8B-B14F-4D97-AF65-F5344CB8AC3E}">
        <p14:creationId xmlns:p14="http://schemas.microsoft.com/office/powerpoint/2010/main" val="3120958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679444" y="2271349"/>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4" name="Text Placeholder 3"/>
          <p:cNvSpPr>
            <a:spLocks noGrp="1"/>
          </p:cNvSpPr>
          <p:nvPr>
            <p:ph type="body" sz="half" idx="11"/>
          </p:nvPr>
        </p:nvSpPr>
        <p:spPr>
          <a:xfrm>
            <a:off x="3642776" y="2271349"/>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Text Placeholder 3"/>
          <p:cNvSpPr>
            <a:spLocks noGrp="1"/>
          </p:cNvSpPr>
          <p:nvPr>
            <p:ph type="body" sz="half" idx="13"/>
          </p:nvPr>
        </p:nvSpPr>
        <p:spPr>
          <a:xfrm>
            <a:off x="6606111" y="2271349"/>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6" name="Text Placeholder 3"/>
          <p:cNvSpPr>
            <a:spLocks noGrp="1"/>
          </p:cNvSpPr>
          <p:nvPr>
            <p:ph type="body" sz="half" idx="15"/>
          </p:nvPr>
        </p:nvSpPr>
        <p:spPr>
          <a:xfrm>
            <a:off x="679444" y="4070518"/>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7" name="Text Placeholder 3"/>
          <p:cNvSpPr>
            <a:spLocks noGrp="1"/>
          </p:cNvSpPr>
          <p:nvPr>
            <p:ph type="body" sz="half" idx="17"/>
          </p:nvPr>
        </p:nvSpPr>
        <p:spPr>
          <a:xfrm>
            <a:off x="3642776" y="4070518"/>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8" name="Text Placeholder 3"/>
          <p:cNvSpPr>
            <a:spLocks noGrp="1"/>
          </p:cNvSpPr>
          <p:nvPr>
            <p:ph type="body" sz="half" idx="19"/>
          </p:nvPr>
        </p:nvSpPr>
        <p:spPr>
          <a:xfrm>
            <a:off x="6606111" y="4070518"/>
            <a:ext cx="1924050" cy="340940"/>
          </a:xfrm>
        </p:spPr>
        <p:txBody>
          <a:bodyPr>
            <a:noAutofit/>
          </a:bodyPr>
          <a:lstStyle>
            <a:lvl1pPr marL="0" indent="0" algn="ctr">
              <a:buNone/>
              <a:defRPr sz="16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9" name="Picture Placeholder 2"/>
          <p:cNvSpPr>
            <a:spLocks noGrp="1"/>
          </p:cNvSpPr>
          <p:nvPr>
            <p:ph type="pic" sz="quarter" idx="20"/>
          </p:nvPr>
        </p:nvSpPr>
        <p:spPr>
          <a:xfrm>
            <a:off x="679450" y="1047751"/>
            <a:ext cx="1924050" cy="1100667"/>
          </a:xfrm>
        </p:spPr>
        <p:txBody>
          <a:bodyPr/>
          <a:lstStyle>
            <a:lvl1pPr>
              <a:defRPr sz="2000"/>
            </a:lvl1pPr>
          </a:lstStyle>
          <a:p>
            <a:r>
              <a:rPr lang="en-US" smtClean="0"/>
              <a:t>Click icon to add picture</a:t>
            </a:r>
            <a:endParaRPr lang="en-US" dirty="0"/>
          </a:p>
        </p:txBody>
      </p:sp>
      <p:sp>
        <p:nvSpPr>
          <p:cNvPr id="10" name="Picture Placeholder 2"/>
          <p:cNvSpPr>
            <a:spLocks noGrp="1"/>
          </p:cNvSpPr>
          <p:nvPr>
            <p:ph type="pic" sz="quarter" idx="21"/>
          </p:nvPr>
        </p:nvSpPr>
        <p:spPr>
          <a:xfrm>
            <a:off x="3642776" y="1047751"/>
            <a:ext cx="1924050" cy="1100667"/>
          </a:xfrm>
        </p:spPr>
        <p:txBody>
          <a:bodyPr/>
          <a:lstStyle>
            <a:lvl1pPr>
              <a:defRPr sz="2000"/>
            </a:lvl1pPr>
          </a:lstStyle>
          <a:p>
            <a:r>
              <a:rPr lang="en-US" smtClean="0"/>
              <a:t>Click icon to add picture</a:t>
            </a:r>
            <a:endParaRPr lang="en-US" dirty="0"/>
          </a:p>
        </p:txBody>
      </p:sp>
      <p:sp>
        <p:nvSpPr>
          <p:cNvPr id="11" name="Picture Placeholder 2"/>
          <p:cNvSpPr>
            <a:spLocks noGrp="1"/>
          </p:cNvSpPr>
          <p:nvPr>
            <p:ph type="pic" sz="quarter" idx="22"/>
          </p:nvPr>
        </p:nvSpPr>
        <p:spPr>
          <a:xfrm>
            <a:off x="6606111" y="1047751"/>
            <a:ext cx="1924050" cy="1100667"/>
          </a:xfrm>
        </p:spPr>
        <p:txBody>
          <a:bodyPr/>
          <a:lstStyle>
            <a:lvl1pPr>
              <a:defRPr sz="2000"/>
            </a:lvl1pPr>
          </a:lstStyle>
          <a:p>
            <a:r>
              <a:rPr lang="en-US" smtClean="0"/>
              <a:t>Click icon to add picture</a:t>
            </a:r>
            <a:endParaRPr lang="en-US" dirty="0"/>
          </a:p>
        </p:txBody>
      </p:sp>
      <p:sp>
        <p:nvSpPr>
          <p:cNvPr id="12" name="Picture Placeholder 2"/>
          <p:cNvSpPr>
            <a:spLocks noGrp="1"/>
          </p:cNvSpPr>
          <p:nvPr>
            <p:ph type="pic" sz="quarter" idx="23"/>
          </p:nvPr>
        </p:nvSpPr>
        <p:spPr>
          <a:xfrm>
            <a:off x="679450" y="2889251"/>
            <a:ext cx="1924050" cy="1100667"/>
          </a:xfrm>
        </p:spPr>
        <p:txBody>
          <a:bodyPr/>
          <a:lstStyle>
            <a:lvl1pPr>
              <a:defRPr sz="2000"/>
            </a:lvl1pPr>
          </a:lstStyle>
          <a:p>
            <a:r>
              <a:rPr lang="en-US" smtClean="0"/>
              <a:t>Click icon to add picture</a:t>
            </a:r>
            <a:endParaRPr lang="en-US" dirty="0"/>
          </a:p>
        </p:txBody>
      </p:sp>
      <p:sp>
        <p:nvSpPr>
          <p:cNvPr id="13" name="Picture Placeholder 2"/>
          <p:cNvSpPr>
            <a:spLocks noGrp="1"/>
          </p:cNvSpPr>
          <p:nvPr>
            <p:ph type="pic" sz="quarter" idx="24"/>
          </p:nvPr>
        </p:nvSpPr>
        <p:spPr>
          <a:xfrm>
            <a:off x="3642776" y="2889251"/>
            <a:ext cx="1924050" cy="1100667"/>
          </a:xfrm>
        </p:spPr>
        <p:txBody>
          <a:bodyPr/>
          <a:lstStyle>
            <a:lvl1pPr>
              <a:defRPr sz="2000"/>
            </a:lvl1pPr>
          </a:lstStyle>
          <a:p>
            <a:r>
              <a:rPr lang="en-US" smtClean="0"/>
              <a:t>Click icon to add picture</a:t>
            </a:r>
            <a:endParaRPr lang="en-US" dirty="0"/>
          </a:p>
        </p:txBody>
      </p:sp>
      <p:sp>
        <p:nvSpPr>
          <p:cNvPr id="14" name="Picture Placeholder 2"/>
          <p:cNvSpPr>
            <a:spLocks noGrp="1"/>
          </p:cNvSpPr>
          <p:nvPr>
            <p:ph type="pic" sz="quarter" idx="25"/>
          </p:nvPr>
        </p:nvSpPr>
        <p:spPr>
          <a:xfrm>
            <a:off x="6606111" y="2889251"/>
            <a:ext cx="1924050" cy="1100667"/>
          </a:xfrm>
        </p:spPr>
        <p:txBody>
          <a:bodyPr/>
          <a:lstStyle>
            <a:lvl1pPr>
              <a:defRPr sz="2000"/>
            </a:lvl1pPr>
          </a:lstStyle>
          <a:p>
            <a:r>
              <a:rPr lang="en-US" smtClean="0"/>
              <a:t>Click icon to add picture</a:t>
            </a:r>
            <a:endParaRPr lang="en-US" dirty="0"/>
          </a:p>
        </p:txBody>
      </p:sp>
    </p:spTree>
    <p:extLst>
      <p:ext uri="{BB962C8B-B14F-4D97-AF65-F5344CB8AC3E}">
        <p14:creationId xmlns:p14="http://schemas.microsoft.com/office/powerpoint/2010/main" val="2426180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5855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6671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smtClean="0"/>
              <a:t>Click to edit Master text styles</a:t>
            </a:r>
          </a:p>
        </p:txBody>
      </p:sp>
    </p:spTree>
    <p:extLst>
      <p:ext uri="{BB962C8B-B14F-4D97-AF65-F5344CB8AC3E}">
        <p14:creationId xmlns:p14="http://schemas.microsoft.com/office/powerpoint/2010/main" val="3613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smtClean="0"/>
              <a:t>Click icon to add picture</a:t>
            </a:r>
            <a:endParaRPr lang="en-US"/>
          </a:p>
        </p:txBody>
      </p:sp>
    </p:spTree>
    <p:extLst>
      <p:ext uri="{BB962C8B-B14F-4D97-AF65-F5344CB8AC3E}">
        <p14:creationId xmlns:p14="http://schemas.microsoft.com/office/powerpoint/2010/main" val="373191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ample - DO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899" y="171450"/>
            <a:ext cx="8458201" cy="857250"/>
          </a:xfrm>
        </p:spPr>
        <p:txBody>
          <a:bodyPr/>
          <a:lstStyle>
            <a:lvl1pPr>
              <a:defRPr sz="3600" baseline="0">
                <a:solidFill>
                  <a:schemeClr val="accent3">
                    <a:lumMod val="20000"/>
                    <a:lumOff val="80000"/>
                  </a:schemeClr>
                </a:solidFill>
              </a:defRPr>
            </a:lvl1pPr>
          </a:lstStyle>
          <a:p>
            <a:r>
              <a:rPr lang="en-US" dirty="0" smtClean="0"/>
              <a:t>Code Sample</a:t>
            </a:r>
            <a:endParaRPr lang="en-US" dirty="0"/>
          </a:p>
        </p:txBody>
      </p:sp>
      <p:sp>
        <p:nvSpPr>
          <p:cNvPr id="5" name="Content Placeholder 3"/>
          <p:cNvSpPr>
            <a:spLocks noGrp="1"/>
          </p:cNvSpPr>
          <p:nvPr>
            <p:ph sz="quarter" idx="10" hasCustomPrompt="1"/>
          </p:nvPr>
        </p:nvSpPr>
        <p:spPr>
          <a:xfrm>
            <a:off x="342900" y="1085850"/>
            <a:ext cx="8458200" cy="3100649"/>
          </a:xfrm>
          <a:noFill/>
        </p:spPr>
        <p:txBody>
          <a:bodyPr/>
          <a:lstStyle>
            <a:lvl1pPr marL="0" indent="0">
              <a:buNone/>
              <a:defRPr lang="en-US" sz="1100">
                <a:gradFill>
                  <a:gsLst>
                    <a:gs pos="0">
                      <a:schemeClr val="tx2"/>
                    </a:gs>
                    <a:gs pos="100000">
                      <a:schemeClr val="tx2"/>
                    </a:gs>
                  </a:gsLst>
                  <a:lin ang="5400000" scaled="1"/>
                </a:gradFill>
                <a:effectLst/>
                <a:latin typeface="Arial"/>
                <a:ea typeface="Arial"/>
                <a:cs typeface="Arial"/>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86905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3060" userDrawn="1">
          <p15:clr>
            <a:srgbClr val="FBAE40"/>
          </p15:clr>
        </p15:guide>
        <p15:guide id="4" orient="horz" pos="684" userDrawn="1">
          <p15:clr>
            <a:srgbClr val="FBAE40"/>
          </p15:clr>
        </p15:guide>
        <p15:guide id="5" orient="horz" pos="1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AWS Summi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descr="Powerpoint-stock-light-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0320" y="941832"/>
            <a:ext cx="4023360" cy="2364036"/>
          </a:xfrm>
          <a:prstGeom prst="rect">
            <a:avLst/>
          </a:prstGeom>
        </p:spPr>
      </p:pic>
      <p:pic>
        <p:nvPicPr>
          <p:cNvPr id="9" name="Picture 8"/>
          <p:cNvPicPr>
            <a:picLocks noChangeAspect="1"/>
          </p:cNvPicPr>
          <p:nvPr/>
        </p:nvPicPr>
        <p:blipFill>
          <a:blip r:embed="rId4"/>
          <a:stretch>
            <a:fillRect/>
          </a:stretch>
        </p:blipFill>
        <p:spPr>
          <a:xfrm>
            <a:off x="4287359" y="4556348"/>
            <a:ext cx="569284" cy="214318"/>
          </a:xfrm>
          <a:prstGeom prst="rect">
            <a:avLst/>
          </a:prstGeom>
        </p:spPr>
      </p:pic>
      <p:sp>
        <p:nvSpPr>
          <p:cNvPr id="2" name="TextBox 1"/>
          <p:cNvSpPr txBox="1"/>
          <p:nvPr/>
        </p:nvSpPr>
        <p:spPr>
          <a:xfrm>
            <a:off x="3741090" y="2806810"/>
            <a:ext cx="1661822" cy="253916"/>
          </a:xfrm>
          <a:prstGeom prst="rect">
            <a:avLst/>
          </a:prstGeom>
          <a:noFill/>
        </p:spPr>
        <p:txBody>
          <a:bodyPr wrap="square" lIns="68580" tIns="34290" rIns="68580" bIns="34290" rtlCol="0">
            <a:spAutoFit/>
          </a:bodyPr>
          <a:lstStyle/>
          <a:p>
            <a:pPr algn="ctr" defTabSz="685800"/>
            <a:r>
              <a:rPr lang="en-US" sz="1200" dirty="0" smtClean="0">
                <a:solidFill>
                  <a:srgbClr val="474746"/>
                </a:solidFill>
                <a:cs typeface="Arial" panose="020B0604020202020204" pitchFamily="34" charset="0"/>
              </a:rPr>
              <a:t>SAN FRANCISCO</a:t>
            </a:r>
            <a:endParaRPr lang="en-US" sz="1200" dirty="0">
              <a:solidFill>
                <a:srgbClr val="474746"/>
              </a:solidFill>
              <a:cs typeface="Arial" panose="020B0604020202020204" pitchFamily="34" charset="0"/>
            </a:endParaRPr>
          </a:p>
        </p:txBody>
      </p:sp>
      <p:sp>
        <p:nvSpPr>
          <p:cNvPr id="7" name="Rectangle 6"/>
          <p:cNvSpPr/>
          <p:nvPr/>
        </p:nvSpPr>
        <p:spPr>
          <a:xfrm>
            <a:off x="0" y="4929887"/>
            <a:ext cx="9144000" cy="192409"/>
          </a:xfrm>
          <a:prstGeom prst="rect">
            <a:avLst/>
          </a:prstGeom>
        </p:spPr>
        <p:txBody>
          <a:bodyPr wrap="square" lIns="68580" tIns="34290" rIns="68580" bIns="34290">
            <a:spAutoFit/>
          </a:bodyPr>
          <a:lstStyle/>
          <a:p>
            <a:pPr algn="ctr" defTabSz="685800"/>
            <a:r>
              <a:rPr lang="en-US" sz="800" dirty="0" smtClean="0">
                <a:solidFill>
                  <a:srgbClr val="999A98"/>
                </a:solidFill>
                <a:latin typeface="Arial"/>
                <a:ea typeface="Arial"/>
                <a:cs typeface="Arial"/>
              </a:rPr>
              <a:t>©2015, Amazon Web Services, Inc. or its affiliates. All rights reserved</a:t>
            </a:r>
            <a:endParaRPr lang="en-US" sz="800" dirty="0">
              <a:solidFill>
                <a:srgbClr val="999A98"/>
              </a:solidFill>
            </a:endParaRPr>
          </a:p>
        </p:txBody>
      </p:sp>
      <p:pic>
        <p:nvPicPr>
          <p:cNvPr id="8" name="Picture 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270249" y="4544568"/>
            <a:ext cx="610095" cy="228600"/>
          </a:xfrm>
          <a:prstGeom prst="rect">
            <a:avLst/>
          </a:prstGeom>
        </p:spPr>
      </p:pic>
    </p:spTree>
    <p:extLst>
      <p:ext uri="{BB962C8B-B14F-4D97-AF65-F5344CB8AC3E}">
        <p14:creationId xmlns:p14="http://schemas.microsoft.com/office/powerpoint/2010/main" val="4975302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Orange AWS Summi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0321" y="915186"/>
            <a:ext cx="4023359" cy="2364036"/>
          </a:xfrm>
          <a:prstGeom prst="rect">
            <a:avLst/>
          </a:prstGeom>
        </p:spPr>
      </p:pic>
      <p:pic>
        <p:nvPicPr>
          <p:cNvPr id="9" name="Picture 8"/>
          <p:cNvPicPr>
            <a:picLocks noChangeAspect="1"/>
          </p:cNvPicPr>
          <p:nvPr/>
        </p:nvPicPr>
        <p:blipFill>
          <a:blip r:embed="rId4"/>
          <a:stretch>
            <a:fillRect/>
          </a:stretch>
        </p:blipFill>
        <p:spPr>
          <a:xfrm>
            <a:off x="4287359" y="4556348"/>
            <a:ext cx="569284" cy="214318"/>
          </a:xfrm>
          <a:prstGeom prst="rect">
            <a:avLst/>
          </a:prstGeom>
        </p:spPr>
      </p:pic>
      <p:sp>
        <p:nvSpPr>
          <p:cNvPr id="2" name="TextBox 1"/>
          <p:cNvSpPr txBox="1"/>
          <p:nvPr/>
        </p:nvSpPr>
        <p:spPr>
          <a:xfrm>
            <a:off x="3430987" y="2830666"/>
            <a:ext cx="2282024" cy="253916"/>
          </a:xfrm>
          <a:prstGeom prst="rect">
            <a:avLst/>
          </a:prstGeom>
          <a:noFill/>
        </p:spPr>
        <p:txBody>
          <a:bodyPr wrap="square" lIns="68580" tIns="34290" rIns="68580" bIns="34290" rtlCol="0">
            <a:spAutoFit/>
          </a:bodyPr>
          <a:lstStyle/>
          <a:p>
            <a:pPr algn="ctr" defTabSz="685800"/>
            <a:r>
              <a:rPr lang="en-US" sz="1200" dirty="0" smtClean="0">
                <a:solidFill>
                  <a:prstClr val="white"/>
                </a:solidFill>
                <a:cs typeface="Arial" panose="020B0604020202020204" pitchFamily="34" charset="0"/>
              </a:rPr>
              <a:t>SAN FRANCISCO</a:t>
            </a:r>
            <a:endParaRPr lang="en-US" sz="1200" dirty="0">
              <a:solidFill>
                <a:prstClr val="white"/>
              </a:solidFill>
              <a:cs typeface="Arial" panose="020B0604020202020204" pitchFamily="34" charset="0"/>
            </a:endParaRPr>
          </a:p>
        </p:txBody>
      </p:sp>
      <p:sp>
        <p:nvSpPr>
          <p:cNvPr id="5" name="Rectangle 4"/>
          <p:cNvSpPr/>
          <p:nvPr/>
        </p:nvSpPr>
        <p:spPr>
          <a:xfrm>
            <a:off x="0" y="4929887"/>
            <a:ext cx="9144000" cy="192409"/>
          </a:xfrm>
          <a:prstGeom prst="rect">
            <a:avLst/>
          </a:prstGeom>
        </p:spPr>
        <p:txBody>
          <a:bodyPr wrap="square" lIns="68580" tIns="34290" rIns="68580" bIns="34290">
            <a:spAutoFit/>
          </a:bodyPr>
          <a:lstStyle/>
          <a:p>
            <a:pPr algn="ctr" defTabSz="685800"/>
            <a:r>
              <a:rPr lang="en-US" sz="800" dirty="0" smtClean="0">
                <a:solidFill>
                  <a:prstClr val="white"/>
                </a:solidFill>
                <a:latin typeface="Arial"/>
                <a:ea typeface="Arial"/>
                <a:cs typeface="Arial"/>
              </a:rPr>
              <a:t>©2015, Amazon Web Services, Inc. or its affiliates. All rights reserved</a:t>
            </a:r>
            <a:endParaRPr lang="en-US" sz="800" dirty="0">
              <a:solidFill>
                <a:prstClr val="white"/>
              </a:solidFill>
            </a:endParaRPr>
          </a:p>
        </p:txBody>
      </p:sp>
    </p:spTree>
    <p:extLst>
      <p:ext uri="{BB962C8B-B14F-4D97-AF65-F5344CB8AC3E}">
        <p14:creationId xmlns:p14="http://schemas.microsoft.com/office/powerpoint/2010/main" val="34847583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37182" y="4571827"/>
            <a:ext cx="669636" cy="2509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0321" y="941832"/>
            <a:ext cx="4023359" cy="2364036"/>
          </a:xfrm>
          <a:prstGeom prst="rect">
            <a:avLst/>
          </a:prstGeom>
        </p:spPr>
      </p:pic>
      <p:sp>
        <p:nvSpPr>
          <p:cNvPr id="7" name="TextBox 6"/>
          <p:cNvSpPr txBox="1"/>
          <p:nvPr/>
        </p:nvSpPr>
        <p:spPr>
          <a:xfrm>
            <a:off x="3741090" y="2806810"/>
            <a:ext cx="1661822" cy="253916"/>
          </a:xfrm>
          <a:prstGeom prst="rect">
            <a:avLst/>
          </a:prstGeom>
          <a:noFill/>
        </p:spPr>
        <p:txBody>
          <a:bodyPr wrap="square" lIns="68580" tIns="34290" rIns="68580" bIns="34290" rtlCol="0">
            <a:spAutoFit/>
          </a:bodyPr>
          <a:lstStyle/>
          <a:p>
            <a:pPr algn="ctr" defTabSz="685800"/>
            <a:r>
              <a:rPr lang="en-US" sz="1200" dirty="0" smtClean="0">
                <a:solidFill>
                  <a:srgbClr val="474746"/>
                </a:solidFill>
                <a:cs typeface="Arial" panose="020B0604020202020204" pitchFamily="34" charset="0"/>
              </a:rPr>
              <a:t>SAN FRANCISCO</a:t>
            </a:r>
            <a:endParaRPr lang="en-US" sz="1200" dirty="0">
              <a:solidFill>
                <a:srgbClr val="474746"/>
              </a:solidFill>
              <a:cs typeface="Arial" panose="020B0604020202020204" pitchFamily="34" charset="0"/>
            </a:endParaRPr>
          </a:p>
        </p:txBody>
      </p:sp>
    </p:spTree>
    <p:extLst>
      <p:ext uri="{BB962C8B-B14F-4D97-AF65-F5344CB8AC3E}">
        <p14:creationId xmlns:p14="http://schemas.microsoft.com/office/powerpoint/2010/main" val="2404242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Orange Thank You">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0321" y="755311"/>
            <a:ext cx="4023359" cy="2364035"/>
          </a:xfrm>
          <a:prstGeom prst="rect">
            <a:avLst/>
          </a:prstGeom>
        </p:spPr>
      </p:pic>
      <p:pic>
        <p:nvPicPr>
          <p:cNvPr id="7" name="Picture 6"/>
          <p:cNvPicPr>
            <a:picLocks noChangeAspect="1"/>
          </p:cNvPicPr>
          <p:nvPr/>
        </p:nvPicPr>
        <p:blipFill>
          <a:blip r:embed="rId4"/>
          <a:stretch>
            <a:fillRect/>
          </a:stretch>
        </p:blipFill>
        <p:spPr>
          <a:xfrm>
            <a:off x="4287359" y="4556348"/>
            <a:ext cx="569284" cy="214318"/>
          </a:xfrm>
          <a:prstGeom prst="rect">
            <a:avLst/>
          </a:prstGeom>
        </p:spPr>
      </p:pic>
      <p:sp>
        <p:nvSpPr>
          <p:cNvPr id="8" name="TextBox 7"/>
          <p:cNvSpPr txBox="1"/>
          <p:nvPr/>
        </p:nvSpPr>
        <p:spPr>
          <a:xfrm>
            <a:off x="3430987" y="2830666"/>
            <a:ext cx="2282024" cy="253916"/>
          </a:xfrm>
          <a:prstGeom prst="rect">
            <a:avLst/>
          </a:prstGeom>
          <a:noFill/>
        </p:spPr>
        <p:txBody>
          <a:bodyPr wrap="square" lIns="68580" tIns="34290" rIns="68580" bIns="34290" rtlCol="0">
            <a:spAutoFit/>
          </a:bodyPr>
          <a:lstStyle/>
          <a:p>
            <a:pPr algn="ctr" defTabSz="685800"/>
            <a:r>
              <a:rPr lang="en-US" sz="1200" dirty="0" smtClean="0">
                <a:solidFill>
                  <a:prstClr val="white"/>
                </a:solidFill>
                <a:cs typeface="Arial" panose="020B0604020202020204" pitchFamily="34" charset="0"/>
              </a:rPr>
              <a:t>SAN FRANCISCO</a:t>
            </a:r>
            <a:endParaRPr lang="en-US" sz="1200" dirty="0">
              <a:solidFill>
                <a:prstClr val="white"/>
              </a:solidFill>
              <a:cs typeface="Arial" panose="020B0604020202020204" pitchFamily="34" charset="0"/>
            </a:endParaRPr>
          </a:p>
        </p:txBody>
      </p:sp>
    </p:spTree>
    <p:extLst>
      <p:ext uri="{BB962C8B-B14F-4D97-AF65-F5344CB8AC3E}">
        <p14:creationId xmlns:p14="http://schemas.microsoft.com/office/powerpoint/2010/main" val="1676609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17" name="Content Placeholder 4"/>
          <p:cNvSpPr>
            <a:spLocks noGrp="1"/>
          </p:cNvSpPr>
          <p:nvPr>
            <p:ph idx="1"/>
          </p:nvPr>
        </p:nvSpPr>
        <p:spPr>
          <a:xfrm>
            <a:off x="457200" y="952500"/>
            <a:ext cx="8229600" cy="3552825"/>
          </a:xfrm>
        </p:spPr>
        <p:txBody>
          <a:bodyPr>
            <a:normAutofit/>
          </a:bodyPr>
          <a:lstStyle>
            <a:lvl1pPr>
              <a:spcBef>
                <a:spcPts val="0"/>
              </a:spcBef>
              <a:defRPr sz="2400" baseline="0">
                <a:solidFill>
                  <a:schemeClr val="tx1"/>
                </a:solidFill>
                <a:latin typeface="Arial"/>
                <a:cs typeface="Arial"/>
              </a:defRPr>
            </a:lvl1pPr>
            <a:lvl2pPr marL="742950" indent="-285750">
              <a:spcBef>
                <a:spcPts val="0"/>
              </a:spcBef>
              <a:buFont typeface="Wingdings" pitchFamily="2" charset="2"/>
              <a:buChar char="§"/>
              <a:defRPr sz="2000">
                <a:solidFill>
                  <a:schemeClr val="tx1"/>
                </a:solidFill>
                <a:latin typeface="Arial"/>
                <a:cs typeface="Arial"/>
              </a:defRPr>
            </a:lvl2pPr>
            <a:lvl3pPr>
              <a:spcBef>
                <a:spcPts val="0"/>
              </a:spcBef>
              <a:defRPr sz="1800">
                <a:solidFill>
                  <a:schemeClr val="tx1"/>
                </a:solidFill>
                <a:latin typeface="Arial"/>
                <a:cs typeface="Arial"/>
              </a:defRPr>
            </a:lvl3pPr>
            <a:lvl4pPr>
              <a:spcBef>
                <a:spcPts val="0"/>
              </a:spcBef>
              <a:defRPr sz="1600">
                <a:solidFill>
                  <a:schemeClr val="tx1"/>
                </a:solidFill>
                <a:latin typeface="Arial"/>
                <a:cs typeface="Arial"/>
              </a:defRPr>
            </a:lvl4pPr>
            <a:lvl5pPr>
              <a:spcBef>
                <a:spcPts val="0"/>
              </a:spcBef>
              <a:defRPr sz="16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166255" y="0"/>
            <a:ext cx="8520545" cy="795647"/>
          </a:xfrm>
        </p:spPr>
        <p:txBody>
          <a:bodyPr/>
          <a:lstStyle>
            <a:lvl1pPr algn="l">
              <a:defRPr b="0">
                <a:solidFill>
                  <a:schemeClr val="tx2"/>
                </a:solidFill>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29173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_Plain_Content">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08148"/>
            <a:ext cx="7772400" cy="1102519"/>
          </a:xfrm>
        </p:spPr>
        <p:txBody>
          <a:bodyPr/>
          <a:lstStyle>
            <a:lvl1pPr>
              <a:defRPr>
                <a:solidFill>
                  <a:schemeClr val="tx1">
                    <a:lumMod val="7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43087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3505" y="766092"/>
            <a:ext cx="7772400" cy="1102519"/>
          </a:xfrm>
        </p:spPr>
        <p:txBody>
          <a:bodyPr anchor="ctr">
            <a:normAutofit/>
          </a:bodyPr>
          <a:lstStyle>
            <a:lvl1pPr>
              <a:defRPr sz="4000">
                <a:solidFill>
                  <a:schemeClr val="tx1"/>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496727" y="2068078"/>
            <a:ext cx="7786115" cy="921643"/>
          </a:xfrm>
        </p:spPr>
        <p:txBody>
          <a:bodyPr>
            <a:normAutofit/>
          </a:bodyPr>
          <a:lstStyle>
            <a:lvl1pPr marL="0" indent="0" algn="l">
              <a:buNone/>
              <a:defRPr sz="2000" b="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505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13317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94219322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3575" y="1012507"/>
            <a:ext cx="4038600" cy="34720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4575" y="1012507"/>
            <a:ext cx="4038600" cy="34720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424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Si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71450"/>
            <a:ext cx="8458199" cy="857250"/>
          </a:xfrm>
        </p:spPr>
        <p:txBody>
          <a:bodyPr/>
          <a:lstStyle>
            <a:lvl1pPr>
              <a:defRPr sz="3600" baseline="0">
                <a:solidFill>
                  <a:schemeClr val="accent3">
                    <a:lumMod val="20000"/>
                    <a:lumOff val="80000"/>
                  </a:schemeClr>
                </a:solidFill>
              </a:defRPr>
            </a:lvl1pPr>
          </a:lstStyle>
          <a:p>
            <a:r>
              <a:rPr lang="en-US" dirty="0" smtClean="0"/>
              <a:t>Code Sample</a:t>
            </a:r>
            <a:endParaRPr lang="en-US" dirty="0"/>
          </a:p>
        </p:txBody>
      </p:sp>
      <p:sp>
        <p:nvSpPr>
          <p:cNvPr id="7" name="Content Placeholder 3"/>
          <p:cNvSpPr>
            <a:spLocks noGrp="1"/>
          </p:cNvSpPr>
          <p:nvPr>
            <p:ph sz="quarter" idx="10" hasCustomPrompt="1"/>
          </p:nvPr>
        </p:nvSpPr>
        <p:spPr>
          <a:xfrm>
            <a:off x="342900" y="1085850"/>
            <a:ext cx="8458200" cy="3064192"/>
          </a:xfrm>
          <a:noFill/>
        </p:spPr>
        <p:txBody>
          <a:bodyPr/>
          <a:lstStyle>
            <a:lvl1pPr marL="0" indent="0">
              <a:buNone/>
              <a:defRPr lang="en-US" sz="1100">
                <a:gradFill>
                  <a:gsLst>
                    <a:gs pos="0">
                      <a:srgbClr val="FEFEFE"/>
                    </a:gs>
                    <a:gs pos="100000">
                      <a:srgbClr val="FEFEFE"/>
                    </a:gs>
                  </a:gsLst>
                  <a:lin ang="5400000" scaled="1"/>
                </a:gradFill>
                <a:effectLst/>
                <a:latin typeface="Arial"/>
                <a:ea typeface="Arial"/>
                <a:cs typeface="Arial"/>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833466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684" userDrawn="1">
          <p15:clr>
            <a:srgbClr val="FBAE40"/>
          </p15:clr>
        </p15:guide>
        <p15:guide id="5" orient="horz" pos="30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36017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0967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203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147761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Tree>
    <p:extLst>
      <p:ext uri="{BB962C8B-B14F-4D97-AF65-F5344CB8AC3E}">
        <p14:creationId xmlns:p14="http://schemas.microsoft.com/office/powerpoint/2010/main" val="3280172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atin typeface="Arial"/>
              </a:defRPr>
            </a:lvl1pPr>
          </a:lstStyle>
          <a:p>
            <a:fld id="{7DA0DECC-A1CD-3A45-A319-FA5814899B6D}" type="datetimeFigureOut">
              <a:rPr lang="en-US" smtClean="0">
                <a:solidFill>
                  <a:srgbClr val="474746"/>
                </a:solidFill>
              </a:rPr>
              <a:pPr/>
              <a:t>11/13/2015</a:t>
            </a:fld>
            <a:endParaRPr lang="en-US" dirty="0">
              <a:solidFill>
                <a:srgbClr val="474746"/>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atin typeface="Arial"/>
              </a:defRPr>
            </a:lvl1pPr>
          </a:lstStyle>
          <a:p>
            <a:endParaRPr lang="en-US" dirty="0">
              <a:solidFill>
                <a:srgbClr val="474746"/>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a:latin typeface="Arial"/>
              </a:defRPr>
            </a:lvl1pPr>
          </a:lstStyle>
          <a:p>
            <a:fld id="{BA8F736F-EF12-B249-AF0D-385560EED91F}" type="slidenum">
              <a:rPr lang="en-US" smtClean="0">
                <a:solidFill>
                  <a:srgbClr val="474746"/>
                </a:solidFill>
              </a:rPr>
              <a:pPr/>
              <a:t>‹#›</a:t>
            </a:fld>
            <a:endParaRPr lang="en-US" dirty="0">
              <a:solidFill>
                <a:srgbClr val="474746"/>
              </a:solidFill>
            </a:endParaRPr>
          </a:p>
        </p:txBody>
      </p:sp>
    </p:spTree>
    <p:extLst>
      <p:ext uri="{BB962C8B-B14F-4D97-AF65-F5344CB8AC3E}">
        <p14:creationId xmlns:p14="http://schemas.microsoft.com/office/powerpoint/2010/main" val="10376048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40010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75888" y="1674428"/>
            <a:ext cx="5066628" cy="1250668"/>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3410660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344030688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Tree>
    <p:extLst>
      <p:ext uri="{BB962C8B-B14F-4D97-AF65-F5344CB8AC3E}">
        <p14:creationId xmlns:p14="http://schemas.microsoft.com/office/powerpoint/2010/main" val="75969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71650"/>
            <a:ext cx="8229600" cy="1021556"/>
          </a:xfrm>
        </p:spPr>
        <p:txBody>
          <a:bodyPr anchor="ctr">
            <a:noAutofit/>
          </a:bodyPr>
          <a:lstStyle>
            <a:lvl1pPr algn="l">
              <a:defRPr sz="6600" b="1" cap="none"/>
            </a:lvl1pPr>
          </a:lstStyle>
          <a:p>
            <a:r>
              <a:rPr lang="en-US" dirty="0" smtClean="0"/>
              <a:t>Section 1</a:t>
            </a:r>
            <a:endParaRPr lang="en-US" dirty="0"/>
          </a:p>
        </p:txBody>
      </p:sp>
    </p:spTree>
    <p:extLst>
      <p:ext uri="{BB962C8B-B14F-4D97-AF65-F5344CB8AC3E}">
        <p14:creationId xmlns:p14="http://schemas.microsoft.com/office/powerpoint/2010/main" val="20851166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116" userDrawn="1">
          <p15:clr>
            <a:srgbClr val="FBAE40"/>
          </p15:clr>
        </p15:guide>
        <p15:guide id="2" pos="288" userDrawn="1">
          <p15:clr>
            <a:srgbClr val="FBAE40"/>
          </p15:clr>
        </p15:guide>
        <p15:guide id="3" pos="547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smtClean="0"/>
              <a:t>Click to edit Master title style</a:t>
            </a:r>
            <a:endParaRPr lang="en-US" dirty="0"/>
          </a:p>
        </p:txBody>
      </p:sp>
    </p:spTree>
    <p:extLst>
      <p:ext uri="{BB962C8B-B14F-4D97-AF65-F5344CB8AC3E}">
        <p14:creationId xmlns:p14="http://schemas.microsoft.com/office/powerpoint/2010/main" val="167150062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Tree>
    <p:extLst>
      <p:ext uri="{BB962C8B-B14F-4D97-AF65-F5344CB8AC3E}">
        <p14:creationId xmlns:p14="http://schemas.microsoft.com/office/powerpoint/2010/main" val="3697135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857250"/>
          </a:xfrm>
        </p:spPr>
        <p:txBody>
          <a:bodyPr/>
          <a:lstStyle>
            <a:lvl1pPr>
              <a:defRPr sz="3200">
                <a:solidFill>
                  <a:schemeClr val="accent3">
                    <a:lumMod val="20000"/>
                    <a:lumOff val="80000"/>
                  </a:schemeClr>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42900" y="1085850"/>
            <a:ext cx="4191000" cy="2960897"/>
          </a:xfrm>
        </p:spPr>
        <p:txBody>
          <a:bodyPr/>
          <a:lstStyle>
            <a:lvl1pPr marL="342900" indent="-342900">
              <a:buSzPct val="65000"/>
              <a:buFont typeface="Wingdings" panose="05000000000000000000" pitchFamily="2" charset="2"/>
              <a:buChar char="q"/>
              <a:defRPr sz="2800"/>
            </a:lvl1pPr>
            <a:lvl2pPr marL="742950" indent="-285750">
              <a:buFont typeface="Wingdings" panose="05000000000000000000" pitchFamily="2" charset="2"/>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10100" y="1085850"/>
            <a:ext cx="4191000" cy="2960897"/>
          </a:xfrm>
        </p:spPr>
        <p:txBody>
          <a:bodyPr/>
          <a:lstStyle>
            <a:lvl1pPr marL="342900" indent="-342900">
              <a:buSzPct val="65000"/>
              <a:buFont typeface="Wingdings" panose="05000000000000000000" pitchFamily="2" charset="2"/>
              <a:buChar char="q"/>
              <a:defRPr sz="2800"/>
            </a:lvl1pPr>
            <a:lvl2pPr marL="742950" indent="-285750">
              <a:buFont typeface="Wingdings" panose="05000000000000000000" pitchFamily="2" charset="2"/>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112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8" userDrawn="1">
          <p15:clr>
            <a:srgbClr val="FBAE40"/>
          </p15:clr>
        </p15:guide>
        <p15:guide id="2" pos="216" userDrawn="1">
          <p15:clr>
            <a:srgbClr val="FBAE40"/>
          </p15:clr>
        </p15:guide>
        <p15:guide id="3" pos="5544" userDrawn="1">
          <p15:clr>
            <a:srgbClr val="FBAE40"/>
          </p15:clr>
        </p15:guide>
        <p15:guide id="4" orient="horz" pos="684" userDrawn="1">
          <p15:clr>
            <a:srgbClr val="FBAE40"/>
          </p15:clr>
        </p15:guide>
        <p15:guide id="5" pos="2856" userDrawn="1">
          <p15:clr>
            <a:srgbClr val="FBAE40"/>
          </p15:clr>
        </p15:guide>
        <p15:guide id="6" pos="2904" userDrawn="1">
          <p15:clr>
            <a:srgbClr val="FBAE40"/>
          </p15:clr>
        </p15:guide>
        <p15:guide id="7" orient="horz" pos="30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857250"/>
          </a:xfrm>
        </p:spPr>
        <p:txBody>
          <a:bodyPr/>
          <a:lstStyle>
            <a:lvl1pPr>
              <a:defRPr sz="3200">
                <a:solidFill>
                  <a:schemeClr val="accent3">
                    <a:lumMod val="20000"/>
                    <a:lumOff val="80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42900" y="1085850"/>
            <a:ext cx="4191000"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42900" y="1572432"/>
            <a:ext cx="4191000" cy="2620143"/>
          </a:xfrm>
        </p:spPr>
        <p:txBody>
          <a:bodyPr/>
          <a:lstStyle>
            <a:lvl1pPr marL="342900" indent="-342900">
              <a:buFont typeface="Wingdings" panose="05000000000000000000" pitchFamily="2" charset="2"/>
              <a:buChar char="q"/>
              <a:defRPr sz="2000"/>
            </a:lvl1pPr>
            <a:lvl2pPr marL="742950" indent="-285750">
              <a:buFont typeface="Wingdings" panose="05000000000000000000" pitchFamily="2" charset="2"/>
              <a:buChar cha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10101" y="1085850"/>
            <a:ext cx="4191000"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10101" y="1572432"/>
            <a:ext cx="4191000" cy="2620143"/>
          </a:xfrm>
        </p:spPr>
        <p:txBody>
          <a:bodyPr/>
          <a:lstStyle>
            <a:lvl1pPr marL="342900" indent="-342900">
              <a:buSzPct val="65000"/>
              <a:buFont typeface="Wingdings" panose="05000000000000000000" pitchFamily="2" charset="2"/>
              <a:buChar char="q"/>
              <a:defRPr sz="2000"/>
            </a:lvl1pPr>
            <a:lvl2pPr marL="742950" indent="-285750">
              <a:buFont typeface="Wingdings" panose="05000000000000000000" pitchFamily="2" charset="2"/>
              <a:buChar cha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79054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684" userDrawn="1">
          <p15:clr>
            <a:srgbClr val="FBAE40"/>
          </p15:clr>
        </p15:guide>
        <p15:guide id="5" pos="2856" userDrawn="1">
          <p15:clr>
            <a:srgbClr val="FBAE40"/>
          </p15:clr>
        </p15:guide>
        <p15:guide id="6" pos="2904" userDrawn="1">
          <p15:clr>
            <a:srgbClr val="FBAE40"/>
          </p15:clr>
        </p15:guide>
        <p15:guide id="7" orient="horz" pos="30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857250"/>
          </a:xfrm>
        </p:spPr>
        <p:txBody>
          <a:bodyPr/>
          <a:lstStyle>
            <a:lvl1pPr>
              <a:defRPr sz="3200">
                <a:solidFill>
                  <a:schemeClr val="accent3">
                    <a:lumMod val="20000"/>
                    <a:lumOff val="80000"/>
                  </a:schemeClr>
                </a:solidFill>
                <a:latin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859230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3060" userDrawn="1">
          <p15:clr>
            <a:srgbClr val="FBAE40"/>
          </p15:clr>
        </p15:guide>
        <p15:guide id="5" orient="horz" pos="68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3607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30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6.emf"/><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5.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16.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90445"/>
            <a:ext cx="8205304" cy="857250"/>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6789" y="1084841"/>
            <a:ext cx="8205304" cy="3553926"/>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2848" y="4503420"/>
            <a:ext cx="1552575" cy="621030"/>
          </a:xfrm>
          <a:prstGeom prst="rect">
            <a:avLst/>
          </a:prstGeom>
        </p:spPr>
      </p:pic>
    </p:spTree>
    <p:extLst>
      <p:ext uri="{BB962C8B-B14F-4D97-AF65-F5344CB8AC3E}">
        <p14:creationId xmlns:p14="http://schemas.microsoft.com/office/powerpoint/2010/main" val="296074045"/>
      </p:ext>
    </p:extLst>
  </p:cSld>
  <p:clrMap bg1="lt1" tx1="dk1" bg2="lt2" tx2="dk2" accent1="accent1" accent2="accent2" accent3="accent3" accent4="accent4" accent5="accent5" accent6="accent6" hlink="hlink" folHlink="folHlink"/>
  <p:sldLayoutIdLst>
    <p:sldLayoutId id="2147483713" r:id="rId1"/>
    <p:sldLayoutId id="2147483691" r:id="rId2"/>
    <p:sldLayoutId id="2147483707" r:id="rId3"/>
    <p:sldLayoutId id="2147483710" r:id="rId4"/>
    <p:sldLayoutId id="2147483692" r:id="rId5"/>
    <p:sldLayoutId id="2147483693" r:id="rId6"/>
    <p:sldLayoutId id="2147483694" r:id="rId7"/>
    <p:sldLayoutId id="2147483695" r:id="rId8"/>
    <p:sldLayoutId id="2147483696" r:id="rId9"/>
    <p:sldLayoutId id="2147483697" r:id="rId10"/>
    <p:sldLayoutId id="2147483698" r:id="rId11"/>
    <p:sldLayoutId id="2147483714" r:id="rId12"/>
    <p:sldLayoutId id="2147483717" r:id="rId13"/>
    <p:sldLayoutId id="2147483721" r:id="rId14"/>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txStyles>
    <p:titleStyle>
      <a:lvl1pPr algn="l" defTabSz="457200" rtl="0" eaLnBrk="1" latinLnBrk="0" hangingPunct="1">
        <a:spcBef>
          <a:spcPct val="0"/>
        </a:spcBef>
        <a:buNone/>
        <a:defRPr sz="3600" b="0" i="0" kern="1200" spc="-100" baseline="0">
          <a:solidFill>
            <a:schemeClr val="accent3">
              <a:lumMod val="20000"/>
              <a:lumOff val="80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b="0" i="0" kern="1200">
          <a:gradFill>
            <a:gsLst>
              <a:gs pos="0">
                <a:srgbClr val="FFFFFF"/>
              </a:gs>
              <a:gs pos="100000">
                <a:srgbClr val="FFFFFF"/>
              </a:gs>
            </a:gsLst>
            <a:lin ang="5400000" scaled="1"/>
          </a:gradFill>
          <a:latin typeface="Arial"/>
          <a:ea typeface="+mn-ea"/>
          <a:cs typeface="Arial"/>
        </a:defRPr>
      </a:lvl1pPr>
      <a:lvl2pPr marL="742950" indent="-285750" algn="l" defTabSz="457200" rtl="0" eaLnBrk="1" latinLnBrk="0" hangingPunct="1">
        <a:spcBef>
          <a:spcPct val="20000"/>
        </a:spcBef>
        <a:buSzPct val="65000"/>
        <a:buFont typeface="Wingdings" panose="05000000000000000000" pitchFamily="2" charset="2"/>
        <a:buChar char="q"/>
        <a:defRPr sz="1800" b="0" i="0" kern="1200">
          <a:gradFill>
            <a:gsLst>
              <a:gs pos="0">
                <a:srgbClr val="FFFFFF"/>
              </a:gs>
              <a:gs pos="100000">
                <a:srgbClr val="FFFFFF"/>
              </a:gs>
            </a:gsLst>
            <a:lin ang="5400000" scaled="1"/>
          </a:gradFill>
          <a:latin typeface="Arial"/>
          <a:ea typeface="+mn-ea"/>
          <a:cs typeface="Arial"/>
        </a:defRPr>
      </a:lvl2pPr>
      <a:lvl3pPr marL="1143000" indent="-228600" algn="l" defTabSz="457200" rtl="0" eaLnBrk="1" latinLnBrk="0" hangingPunct="1">
        <a:spcBef>
          <a:spcPct val="20000"/>
        </a:spcBef>
        <a:buFont typeface="Arial"/>
        <a:buChar char="•"/>
        <a:defRPr sz="1600" b="0" i="0" kern="1200">
          <a:gradFill>
            <a:gsLst>
              <a:gs pos="0">
                <a:srgbClr val="FFFFFF"/>
              </a:gs>
              <a:gs pos="100000">
                <a:srgbClr val="FFFFFF"/>
              </a:gs>
            </a:gsLst>
            <a:lin ang="5400000" scaled="1"/>
          </a:gradFill>
          <a:latin typeface="Arial"/>
          <a:ea typeface="+mn-ea"/>
          <a:cs typeface="Arial"/>
        </a:defRPr>
      </a:lvl3pPr>
      <a:lvl4pPr marL="1600200" indent="-228600" algn="l" defTabSz="457200" rtl="0" eaLnBrk="1" latinLnBrk="0" hangingPunct="1">
        <a:spcBef>
          <a:spcPct val="20000"/>
        </a:spcBef>
        <a:buFont typeface="Arial"/>
        <a:buChar char="–"/>
        <a:defRPr sz="1400" b="0" i="0" kern="1200">
          <a:gradFill>
            <a:gsLst>
              <a:gs pos="0">
                <a:srgbClr val="FFFFFF"/>
              </a:gs>
              <a:gs pos="100000">
                <a:srgbClr val="FFFFFF"/>
              </a:gs>
            </a:gsLst>
            <a:lin ang="5400000" scaled="1"/>
          </a:gradFill>
          <a:latin typeface="Arial"/>
          <a:ea typeface="+mn-ea"/>
          <a:cs typeface="Arial"/>
        </a:defRPr>
      </a:lvl4pPr>
      <a:lvl5pPr marL="2057400" indent="-228600" algn="l" defTabSz="457200" rtl="0" eaLnBrk="1" latinLnBrk="0" hangingPunct="1">
        <a:spcBef>
          <a:spcPct val="20000"/>
        </a:spcBef>
        <a:buFont typeface="Arial"/>
        <a:buChar char="»"/>
        <a:defRPr sz="1400" b="0" i="0" kern="1200">
          <a:gradFill>
            <a:gsLst>
              <a:gs pos="0">
                <a:srgbClr val="FFFFFF"/>
              </a:gs>
              <a:gs pos="100000">
                <a:srgbClr val="FFFFFF"/>
              </a:gs>
            </a:gsLst>
            <a:lin ang="5400000" scaled="1"/>
          </a:gra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2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68580" tIns="34290" rIns="68580" bIns="3429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40593" y="1009332"/>
            <a:ext cx="8205304" cy="3553926"/>
          </a:xfrm>
          <a:prstGeom prst="rect">
            <a:avLst/>
          </a:prstGeom>
        </p:spPr>
        <p:txBody>
          <a:bodyPr vert="horz" lIns="68580" tIns="34290" rIns="68580" bIns="3429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110912" y="4699141"/>
            <a:ext cx="883650" cy="331100"/>
          </a:xfrm>
          <a:prstGeom prst="rect">
            <a:avLst/>
          </a:prstGeom>
        </p:spPr>
      </p:pic>
    </p:spTree>
    <p:extLst>
      <p:ext uri="{BB962C8B-B14F-4D97-AF65-F5344CB8AC3E}">
        <p14:creationId xmlns:p14="http://schemas.microsoft.com/office/powerpoint/2010/main" val="348233669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3" r:id="rId20"/>
    <p:sldLayoutId id="2147483744" r:id="rId21"/>
  </p:sldLayoutIdLst>
  <p:txStyles>
    <p:titleStyle>
      <a:lvl1pPr algn="l" defTabSz="457189" rtl="0" eaLnBrk="1" latinLnBrk="0" hangingPunct="1">
        <a:spcBef>
          <a:spcPct val="0"/>
        </a:spcBef>
        <a:buNone/>
        <a:defRPr sz="3200" b="1" i="0" kern="1200">
          <a:solidFill>
            <a:schemeClr val="tx1"/>
          </a:solidFill>
          <a:latin typeface="Arial"/>
          <a:ea typeface="+mj-ea"/>
          <a:cs typeface="Arial"/>
        </a:defRPr>
      </a:lvl1pPr>
    </p:titleStyle>
    <p:bodyStyle>
      <a:lvl1pPr marL="342892" indent="-342892" algn="l" defTabSz="457189" rtl="0" eaLnBrk="1" latinLnBrk="0" hangingPunct="1">
        <a:spcBef>
          <a:spcPct val="20000"/>
        </a:spcBef>
        <a:buFont typeface="Arial"/>
        <a:buChar char="•"/>
        <a:defRPr sz="2800" b="0" i="0" kern="1200">
          <a:solidFill>
            <a:srgbClr val="595A5D"/>
          </a:solidFill>
          <a:latin typeface="Arial"/>
          <a:ea typeface="+mn-ea"/>
          <a:cs typeface="Arial"/>
        </a:defRPr>
      </a:lvl1pPr>
      <a:lvl2pPr marL="742931" indent="-285743" algn="l" defTabSz="457189" rtl="0" eaLnBrk="1" latinLnBrk="0" hangingPunct="1">
        <a:spcBef>
          <a:spcPct val="20000"/>
        </a:spcBef>
        <a:buSzPct val="65000"/>
        <a:buFont typeface="Wingdings" panose="05000000000000000000" pitchFamily="2" charset="2"/>
        <a:buChar char="q"/>
        <a:defRPr sz="2000" b="0" i="0" kern="1200">
          <a:solidFill>
            <a:srgbClr val="595A5D"/>
          </a:solidFill>
          <a:latin typeface="Arial"/>
          <a:ea typeface="+mn-ea"/>
          <a:cs typeface="Arial"/>
        </a:defRPr>
      </a:lvl2pPr>
      <a:lvl3pPr marL="1142972" indent="-228594" algn="l" defTabSz="457189" rtl="0" eaLnBrk="1" latinLnBrk="0" hangingPunct="1">
        <a:spcBef>
          <a:spcPct val="20000"/>
        </a:spcBef>
        <a:buFont typeface="Arial"/>
        <a:buChar char="•"/>
        <a:defRPr sz="1800" b="0" i="0" kern="1200">
          <a:solidFill>
            <a:srgbClr val="595A5D"/>
          </a:solidFill>
          <a:latin typeface="Arial"/>
          <a:ea typeface="+mn-ea"/>
          <a:cs typeface="Arial"/>
        </a:defRPr>
      </a:lvl3pPr>
      <a:lvl4pPr marL="1600160" indent="-228594" algn="l" defTabSz="457189" rtl="0" eaLnBrk="1" latinLnBrk="0" hangingPunct="1">
        <a:spcBef>
          <a:spcPct val="20000"/>
        </a:spcBef>
        <a:buFont typeface="Arial"/>
        <a:buChar char="–"/>
        <a:defRPr sz="1600" b="0" i="0" kern="1200">
          <a:solidFill>
            <a:srgbClr val="595A5D"/>
          </a:solidFill>
          <a:latin typeface="Arial"/>
          <a:ea typeface="+mn-ea"/>
          <a:cs typeface="Arial"/>
        </a:defRPr>
      </a:lvl4pPr>
      <a:lvl5pPr marL="2057348" indent="-228594" algn="l" defTabSz="457189" rtl="0" eaLnBrk="1" latinLnBrk="0" hangingPunct="1">
        <a:spcBef>
          <a:spcPct val="20000"/>
        </a:spcBef>
        <a:buFont typeface="Arial"/>
        <a:buChar char="»"/>
        <a:defRPr sz="1600" b="0" i="0" kern="1200">
          <a:solidFill>
            <a:srgbClr val="595A5D"/>
          </a:solidFill>
          <a:latin typeface="Arial"/>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789676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image" Target="../media/image50.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png"/><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png"/><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5.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69.jpg"/><Relationship Id="rId13" Type="http://schemas.openxmlformats.org/officeDocument/2006/relationships/image" Target="../media/image74.png"/><Relationship Id="rId18" Type="http://schemas.openxmlformats.org/officeDocument/2006/relationships/image" Target="../media/image79.jpg"/><Relationship Id="rId26" Type="http://schemas.openxmlformats.org/officeDocument/2006/relationships/image" Target="../media/image87.png"/><Relationship Id="rId3" Type="http://schemas.openxmlformats.org/officeDocument/2006/relationships/image" Target="../media/image64.jpg"/><Relationship Id="rId21" Type="http://schemas.openxmlformats.org/officeDocument/2006/relationships/image" Target="../media/image82.png"/><Relationship Id="rId34" Type="http://schemas.openxmlformats.org/officeDocument/2006/relationships/image" Target="../media/image95.jpg"/><Relationship Id="rId7" Type="http://schemas.openxmlformats.org/officeDocument/2006/relationships/image" Target="../media/image68.jpg"/><Relationship Id="rId12" Type="http://schemas.openxmlformats.org/officeDocument/2006/relationships/image" Target="../media/image73.png"/><Relationship Id="rId17" Type="http://schemas.openxmlformats.org/officeDocument/2006/relationships/image" Target="../media/image78.jpg"/><Relationship Id="rId25" Type="http://schemas.openxmlformats.org/officeDocument/2006/relationships/image" Target="../media/image86.png"/><Relationship Id="rId33" Type="http://schemas.openxmlformats.org/officeDocument/2006/relationships/image" Target="../media/image94.png"/><Relationship Id="rId38" Type="http://schemas.openxmlformats.org/officeDocument/2006/relationships/image" Target="../media/image99.jpg"/><Relationship Id="rId2" Type="http://schemas.openxmlformats.org/officeDocument/2006/relationships/notesSlide" Target="../notesSlides/notesSlide11.xml"/><Relationship Id="rId16" Type="http://schemas.openxmlformats.org/officeDocument/2006/relationships/image" Target="../media/image77.png"/><Relationship Id="rId20" Type="http://schemas.openxmlformats.org/officeDocument/2006/relationships/image" Target="../media/image81.png"/><Relationship Id="rId29" Type="http://schemas.openxmlformats.org/officeDocument/2006/relationships/image" Target="../media/image90.jpg"/><Relationship Id="rId1" Type="http://schemas.openxmlformats.org/officeDocument/2006/relationships/slideLayout" Target="../slideLayouts/slideLayout17.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jpeg"/><Relationship Id="rId32" Type="http://schemas.openxmlformats.org/officeDocument/2006/relationships/image" Target="../media/image93.png"/><Relationship Id="rId37" Type="http://schemas.openxmlformats.org/officeDocument/2006/relationships/image" Target="../media/image98.png"/><Relationship Id="rId5" Type="http://schemas.openxmlformats.org/officeDocument/2006/relationships/image" Target="../media/image66.jp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36" Type="http://schemas.openxmlformats.org/officeDocument/2006/relationships/image" Target="../media/image97.jpg"/><Relationship Id="rId10" Type="http://schemas.openxmlformats.org/officeDocument/2006/relationships/image" Target="../media/image71.gif"/><Relationship Id="rId19" Type="http://schemas.openxmlformats.org/officeDocument/2006/relationships/image" Target="../media/image80.png"/><Relationship Id="rId31" Type="http://schemas.openxmlformats.org/officeDocument/2006/relationships/image" Target="../media/image92.png"/><Relationship Id="rId4" Type="http://schemas.openxmlformats.org/officeDocument/2006/relationships/image" Target="../media/image65.png"/><Relationship Id="rId9" Type="http://schemas.openxmlformats.org/officeDocument/2006/relationships/image" Target="../media/image70.jpe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35" Type="http://schemas.openxmlformats.org/officeDocument/2006/relationships/image" Target="../media/image96.jpg"/></Relationships>
</file>

<file path=ppt/slides/_rels/slide2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8.jp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7.png"/><Relationship Id="rId2" Type="http://schemas.openxmlformats.org/officeDocument/2006/relationships/notesSlide" Target="../notesSlides/notesSlide24.xml"/><Relationship Id="rId16" Type="http://schemas.openxmlformats.org/officeDocument/2006/relationships/image" Target="../media/image116.jpg"/><Relationship Id="rId20" Type="http://schemas.openxmlformats.org/officeDocument/2006/relationships/image" Target="../media/image120.jpg"/><Relationship Id="rId1" Type="http://schemas.openxmlformats.org/officeDocument/2006/relationships/slideLayout" Target="../slideLayouts/slideLayout2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5.png"/><Relationship Id="rId10" Type="http://schemas.openxmlformats.org/officeDocument/2006/relationships/image" Target="../media/image111.png"/><Relationship Id="rId19" Type="http://schemas.openxmlformats.org/officeDocument/2006/relationships/image" Target="../media/image119.jp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04.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42.xml"/><Relationship Id="rId4" Type="http://schemas.openxmlformats.org/officeDocument/2006/relationships/image" Target="../media/image12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jpeg"/><Relationship Id="rId21" Type="http://schemas.openxmlformats.org/officeDocument/2006/relationships/image" Target="../media/image44.png"/><Relationship Id="rId7" Type="http://schemas.openxmlformats.org/officeDocument/2006/relationships/image" Target="../media/image30.jpe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6.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jpe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jpeg"/><Relationship Id="rId4" Type="http://schemas.openxmlformats.org/officeDocument/2006/relationships/image" Target="../media/image27.png"/><Relationship Id="rId9" Type="http://schemas.openxmlformats.org/officeDocument/2006/relationships/image" Target="../media/image32.jpe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2"/>
          </p:nvPr>
        </p:nvSpPr>
        <p:spPr/>
        <p:txBody>
          <a:bodyPr/>
          <a:lstStyle/>
          <a:p>
            <a:r>
              <a:rPr lang="en-US" dirty="0" smtClean="0"/>
              <a:t>Solutions Architect</a:t>
            </a:r>
            <a:endParaRPr lang="en-US" dirty="0"/>
          </a:p>
        </p:txBody>
      </p:sp>
      <p:sp>
        <p:nvSpPr>
          <p:cNvPr id="23" name="Text Placeholder 22"/>
          <p:cNvSpPr>
            <a:spLocks noGrp="1"/>
          </p:cNvSpPr>
          <p:nvPr>
            <p:ph type="body" sz="quarter" idx="13"/>
          </p:nvPr>
        </p:nvSpPr>
        <p:spPr/>
        <p:txBody>
          <a:bodyPr/>
          <a:lstStyle/>
          <a:p>
            <a:endParaRPr lang="en-US"/>
          </a:p>
        </p:txBody>
      </p:sp>
      <p:sp>
        <p:nvSpPr>
          <p:cNvPr id="24" name="Text Placeholder 23"/>
          <p:cNvSpPr>
            <a:spLocks noGrp="1"/>
          </p:cNvSpPr>
          <p:nvPr>
            <p:ph type="body" sz="quarter" idx="14"/>
          </p:nvPr>
        </p:nvSpPr>
        <p:spPr/>
        <p:txBody>
          <a:bodyPr/>
          <a:lstStyle/>
          <a:p>
            <a:endParaRPr lang="en-US"/>
          </a:p>
        </p:txBody>
      </p:sp>
      <p:sp>
        <p:nvSpPr>
          <p:cNvPr id="25" name="Text Placeholder 24"/>
          <p:cNvSpPr>
            <a:spLocks noGrp="1"/>
          </p:cNvSpPr>
          <p:nvPr>
            <p:ph type="body" sz="quarter" idx="15"/>
          </p:nvPr>
        </p:nvSpPr>
        <p:spPr/>
        <p:txBody>
          <a:bodyPr/>
          <a:lstStyle/>
          <a:p>
            <a:r>
              <a:rPr lang="en-US" dirty="0" smtClean="0"/>
              <a:t>Data Processing and Analytics</a:t>
            </a:r>
            <a:endParaRPr lang="en-US" dirty="0"/>
          </a:p>
        </p:txBody>
      </p:sp>
      <p:sp>
        <p:nvSpPr>
          <p:cNvPr id="26" name="Text Placeholder 25"/>
          <p:cNvSpPr>
            <a:spLocks noGrp="1"/>
          </p:cNvSpPr>
          <p:nvPr>
            <p:ph type="body" sz="quarter" idx="11"/>
          </p:nvPr>
        </p:nvSpPr>
        <p:spPr/>
        <p:txBody>
          <a:bodyPr/>
          <a:lstStyle/>
          <a:p>
            <a:r>
              <a:rPr lang="en-US" dirty="0" smtClean="0"/>
              <a:t>Jason Morris</a:t>
            </a:r>
            <a:endParaRPr lang="en-US" dirty="0"/>
          </a:p>
        </p:txBody>
      </p:sp>
    </p:spTree>
    <p:extLst>
      <p:ext uri="{BB962C8B-B14F-4D97-AF65-F5344CB8AC3E}">
        <p14:creationId xmlns:p14="http://schemas.microsoft.com/office/powerpoint/2010/main" val="290266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Amazon S3 as your persistent data store</a:t>
            </a:r>
          </a:p>
        </p:txBody>
      </p:sp>
      <p:sp>
        <p:nvSpPr>
          <p:cNvPr id="2" name="Content Placeholder 1"/>
          <p:cNvSpPr>
            <a:spLocks noGrp="1"/>
          </p:cNvSpPr>
          <p:nvPr>
            <p:ph idx="1"/>
          </p:nvPr>
        </p:nvSpPr>
        <p:spPr>
          <a:xfrm>
            <a:off x="340593" y="1009332"/>
            <a:ext cx="5735505" cy="3553926"/>
          </a:xfrm>
        </p:spPr>
        <p:txBody>
          <a:bodyPr>
            <a:normAutofit/>
          </a:bodyPr>
          <a:lstStyle/>
          <a:p>
            <a:r>
              <a:rPr lang="en-US" dirty="0" smtClean="0"/>
              <a:t>Separate </a:t>
            </a:r>
            <a:r>
              <a:rPr lang="en-US" dirty="0"/>
              <a:t>compute and storage</a:t>
            </a:r>
          </a:p>
          <a:p>
            <a:pPr lvl="2"/>
            <a:endParaRPr lang="en-US" dirty="0"/>
          </a:p>
          <a:p>
            <a:r>
              <a:rPr lang="en-US" dirty="0"/>
              <a:t>Resize and shut down Amazon EMR clusters with no data loss</a:t>
            </a:r>
          </a:p>
          <a:p>
            <a:pPr lvl="2"/>
            <a:endParaRPr lang="en-US" dirty="0"/>
          </a:p>
          <a:p>
            <a:r>
              <a:rPr lang="en-US" dirty="0"/>
              <a:t>Point multiple Amazon EMR clusters at same data in Amazon S3</a:t>
            </a:r>
          </a:p>
          <a:p>
            <a:endParaRPr lang="en-US" dirty="0"/>
          </a:p>
        </p:txBody>
      </p:sp>
      <p:grpSp>
        <p:nvGrpSpPr>
          <p:cNvPr id="4" name="Group 3"/>
          <p:cNvGrpSpPr/>
          <p:nvPr/>
        </p:nvGrpSpPr>
        <p:grpSpPr>
          <a:xfrm>
            <a:off x="5984914" y="1387995"/>
            <a:ext cx="2667901" cy="2234943"/>
            <a:chOff x="5984914" y="1387995"/>
            <a:chExt cx="2667901" cy="2234943"/>
          </a:xfrm>
        </p:grpSpPr>
        <p:grpSp>
          <p:nvGrpSpPr>
            <p:cNvPr id="30" name="Group 29"/>
            <p:cNvGrpSpPr/>
            <p:nvPr/>
          </p:nvGrpSpPr>
          <p:grpSpPr>
            <a:xfrm>
              <a:off x="7626203" y="1387995"/>
              <a:ext cx="1021457" cy="986888"/>
              <a:chOff x="3617395" y="4106808"/>
              <a:chExt cx="704399" cy="734977"/>
            </a:xfrm>
          </p:grpSpPr>
          <p:sp>
            <p:nvSpPr>
              <p:cNvPr id="31" name="Rectangle 7"/>
              <p:cNvSpPr>
                <a:spLocks noChangeArrowheads="1"/>
              </p:cNvSpPr>
              <p:nvPr/>
            </p:nvSpPr>
            <p:spPr bwMode="auto">
              <a:xfrm>
                <a:off x="3617395" y="4369548"/>
                <a:ext cx="456182" cy="472237"/>
              </a:xfrm>
              <a:prstGeom prst="rect">
                <a:avLst/>
              </a:prstGeom>
              <a:solidFill>
                <a:srgbClr val="F798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 name="Rectangle 8"/>
              <p:cNvSpPr>
                <a:spLocks noChangeArrowheads="1"/>
              </p:cNvSpPr>
              <p:nvPr/>
            </p:nvSpPr>
            <p:spPr bwMode="auto">
              <a:xfrm>
                <a:off x="4121879" y="4106808"/>
                <a:ext cx="199915" cy="214127"/>
              </a:xfrm>
              <a:prstGeom prst="rect">
                <a:avLst/>
              </a:prstGeom>
              <a:solidFill>
                <a:srgbClr val="F798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 name="Rectangle 9"/>
              <p:cNvSpPr>
                <a:spLocks noChangeArrowheads="1"/>
              </p:cNvSpPr>
              <p:nvPr/>
            </p:nvSpPr>
            <p:spPr bwMode="auto">
              <a:xfrm>
                <a:off x="4121879" y="4369548"/>
                <a:ext cx="199915" cy="211812"/>
              </a:xfrm>
              <a:prstGeom prst="rect">
                <a:avLst/>
              </a:prstGeom>
              <a:solidFill>
                <a:srgbClr val="F798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 name="Rectangle 10"/>
              <p:cNvSpPr>
                <a:spLocks noChangeArrowheads="1"/>
              </p:cNvSpPr>
              <p:nvPr/>
            </p:nvSpPr>
            <p:spPr bwMode="auto">
              <a:xfrm>
                <a:off x="4121879" y="4626501"/>
                <a:ext cx="199915" cy="215284"/>
              </a:xfrm>
              <a:prstGeom prst="rect">
                <a:avLst/>
              </a:prstGeom>
              <a:solidFill>
                <a:srgbClr val="F798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 name="Rectangle 11"/>
              <p:cNvSpPr>
                <a:spLocks noChangeArrowheads="1"/>
              </p:cNvSpPr>
              <p:nvPr/>
            </p:nvSpPr>
            <p:spPr bwMode="auto">
              <a:xfrm>
                <a:off x="3869637" y="4106808"/>
                <a:ext cx="203940" cy="214127"/>
              </a:xfrm>
              <a:prstGeom prst="rect">
                <a:avLst/>
              </a:prstGeom>
              <a:solidFill>
                <a:srgbClr val="F798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 name="Rectangle 12"/>
              <p:cNvSpPr>
                <a:spLocks noChangeArrowheads="1"/>
              </p:cNvSpPr>
              <p:nvPr/>
            </p:nvSpPr>
            <p:spPr bwMode="auto">
              <a:xfrm>
                <a:off x="3617395" y="4106808"/>
                <a:ext cx="203940" cy="214127"/>
              </a:xfrm>
              <a:prstGeom prst="rect">
                <a:avLst/>
              </a:prstGeom>
              <a:solidFill>
                <a:srgbClr val="F798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 name="Rectangle 13"/>
              <p:cNvSpPr>
                <a:spLocks noChangeArrowheads="1"/>
              </p:cNvSpPr>
              <p:nvPr/>
            </p:nvSpPr>
            <p:spPr bwMode="auto">
              <a:xfrm>
                <a:off x="3764983" y="4554739"/>
                <a:ext cx="196768" cy="114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685783"/>
                <a:r>
                  <a:rPr lang="en-US" sz="1000">
                    <a:cs typeface="Arial" pitchFamily="34" charset="0"/>
                  </a:rPr>
                  <a:t>EMR</a:t>
                </a:r>
                <a:endParaRPr lang="en-US" sz="1400">
                  <a:cs typeface="Arial" pitchFamily="34" charset="0"/>
                </a:endParaRPr>
              </a:p>
            </p:txBody>
          </p:sp>
          <p:pic>
            <p:nvPicPr>
              <p:cNvPr id="38" name="Picture 2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34124" y="4500339"/>
                <a:ext cx="279076" cy="24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p:cNvGrpSpPr/>
            <p:nvPr/>
          </p:nvGrpSpPr>
          <p:grpSpPr>
            <a:xfrm>
              <a:off x="7631358" y="2636050"/>
              <a:ext cx="1021457" cy="986888"/>
              <a:chOff x="3617395" y="4106808"/>
              <a:chExt cx="704399" cy="734977"/>
            </a:xfrm>
          </p:grpSpPr>
          <p:sp>
            <p:nvSpPr>
              <p:cNvPr id="40" name="Rectangle 7"/>
              <p:cNvSpPr>
                <a:spLocks noChangeArrowheads="1"/>
              </p:cNvSpPr>
              <p:nvPr/>
            </p:nvSpPr>
            <p:spPr bwMode="auto">
              <a:xfrm>
                <a:off x="3617395" y="4369548"/>
                <a:ext cx="456182" cy="472237"/>
              </a:xfrm>
              <a:prstGeom prst="rect">
                <a:avLst/>
              </a:prstGeom>
              <a:solidFill>
                <a:srgbClr val="F798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 name="Rectangle 8"/>
              <p:cNvSpPr>
                <a:spLocks noChangeArrowheads="1"/>
              </p:cNvSpPr>
              <p:nvPr/>
            </p:nvSpPr>
            <p:spPr bwMode="auto">
              <a:xfrm>
                <a:off x="4121879" y="4106808"/>
                <a:ext cx="199915" cy="214127"/>
              </a:xfrm>
              <a:prstGeom prst="rect">
                <a:avLst/>
              </a:prstGeom>
              <a:solidFill>
                <a:srgbClr val="F798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 name="Rectangle 9"/>
              <p:cNvSpPr>
                <a:spLocks noChangeArrowheads="1"/>
              </p:cNvSpPr>
              <p:nvPr/>
            </p:nvSpPr>
            <p:spPr bwMode="auto">
              <a:xfrm>
                <a:off x="4121879" y="4369548"/>
                <a:ext cx="199915" cy="211812"/>
              </a:xfrm>
              <a:prstGeom prst="rect">
                <a:avLst/>
              </a:prstGeom>
              <a:solidFill>
                <a:srgbClr val="F798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 name="Rectangle 10"/>
              <p:cNvSpPr>
                <a:spLocks noChangeArrowheads="1"/>
              </p:cNvSpPr>
              <p:nvPr/>
            </p:nvSpPr>
            <p:spPr bwMode="auto">
              <a:xfrm>
                <a:off x="4121879" y="4626501"/>
                <a:ext cx="199915" cy="215284"/>
              </a:xfrm>
              <a:prstGeom prst="rect">
                <a:avLst/>
              </a:prstGeom>
              <a:solidFill>
                <a:srgbClr val="F798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 name="Rectangle 11"/>
              <p:cNvSpPr>
                <a:spLocks noChangeArrowheads="1"/>
              </p:cNvSpPr>
              <p:nvPr/>
            </p:nvSpPr>
            <p:spPr bwMode="auto">
              <a:xfrm>
                <a:off x="3869637" y="4106808"/>
                <a:ext cx="203940" cy="214127"/>
              </a:xfrm>
              <a:prstGeom prst="rect">
                <a:avLst/>
              </a:prstGeom>
              <a:solidFill>
                <a:srgbClr val="F7981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5" name="Rectangle 12"/>
              <p:cNvSpPr>
                <a:spLocks noChangeArrowheads="1"/>
              </p:cNvSpPr>
              <p:nvPr/>
            </p:nvSpPr>
            <p:spPr bwMode="auto">
              <a:xfrm>
                <a:off x="3617395" y="4106808"/>
                <a:ext cx="203940" cy="214127"/>
              </a:xfrm>
              <a:prstGeom prst="rect">
                <a:avLst/>
              </a:prstGeom>
              <a:solidFill>
                <a:srgbClr val="F7981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6" name="Rectangle 13"/>
              <p:cNvSpPr>
                <a:spLocks noChangeArrowheads="1"/>
              </p:cNvSpPr>
              <p:nvPr/>
            </p:nvSpPr>
            <p:spPr bwMode="auto">
              <a:xfrm>
                <a:off x="3764983" y="4554739"/>
                <a:ext cx="196768" cy="114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685783"/>
                <a:r>
                  <a:rPr lang="en-US" sz="1000">
                    <a:cs typeface="Arial" pitchFamily="34" charset="0"/>
                  </a:rPr>
                  <a:t>EMR</a:t>
                </a:r>
                <a:endParaRPr lang="en-US" sz="1400">
                  <a:cs typeface="Arial" pitchFamily="34" charset="0"/>
                </a:endParaRPr>
              </a:p>
            </p:txBody>
          </p:sp>
          <p:pic>
            <p:nvPicPr>
              <p:cNvPr id="47" name="Picture 2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34124" y="4500339"/>
                <a:ext cx="279076" cy="24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Left-Right Arrow 47"/>
            <p:cNvSpPr/>
            <p:nvPr/>
          </p:nvSpPr>
          <p:spPr bwMode="auto">
            <a:xfrm rot="19445682">
              <a:off x="6897300" y="2041144"/>
              <a:ext cx="555133" cy="180620"/>
            </a:xfrm>
            <a:prstGeom prst="leftRightArrow">
              <a:avLst/>
            </a:prstGeom>
            <a:solidFill>
              <a:schemeClr val="accent3">
                <a:lumMod val="5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68586" tIns="34293" rIns="68586" bIns="34293" anchor="ctr"/>
            <a:lstStyle/>
            <a:p>
              <a:pPr defTabSz="685649">
                <a:defRPr/>
              </a:pPr>
              <a:endParaRPr lang="en-US" sz="1700" dirty="0">
                <a:solidFill>
                  <a:schemeClr val="tx1">
                    <a:alpha val="99000"/>
                  </a:schemeClr>
                </a:solidFill>
                <a:sym typeface="Gill Sans" charset="0"/>
              </a:endParaRPr>
            </a:p>
          </p:txBody>
        </p:sp>
        <p:sp>
          <p:nvSpPr>
            <p:cNvPr id="49" name="Left-Right Arrow 48"/>
            <p:cNvSpPr/>
            <p:nvPr/>
          </p:nvSpPr>
          <p:spPr bwMode="auto">
            <a:xfrm rot="2422859">
              <a:off x="6897300" y="2934324"/>
              <a:ext cx="555133" cy="180620"/>
            </a:xfrm>
            <a:prstGeom prst="leftRightArrow">
              <a:avLst/>
            </a:prstGeom>
            <a:solidFill>
              <a:schemeClr val="accent3">
                <a:lumMod val="50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68586" tIns="34293" rIns="68586" bIns="34293" anchor="ctr"/>
            <a:lstStyle/>
            <a:p>
              <a:pPr defTabSz="685649">
                <a:defRPr/>
              </a:pPr>
              <a:endParaRPr lang="en-US" sz="1700" dirty="0">
                <a:solidFill>
                  <a:schemeClr val="tx1">
                    <a:alpha val="99000"/>
                  </a:schemeClr>
                </a:solidFill>
                <a:sym typeface="Gill Sans" charset="0"/>
              </a:endParaRPr>
            </a:p>
          </p:txBody>
        </p:sp>
        <p:grpSp>
          <p:nvGrpSpPr>
            <p:cNvPr id="50" name="Group 49"/>
            <p:cNvGrpSpPr/>
            <p:nvPr/>
          </p:nvGrpSpPr>
          <p:grpSpPr>
            <a:xfrm>
              <a:off x="5984914" y="2205352"/>
              <a:ext cx="840737" cy="1125819"/>
              <a:chOff x="6587946" y="3551241"/>
              <a:chExt cx="840737" cy="1125818"/>
            </a:xfrm>
          </p:grpSpPr>
          <p:sp>
            <p:nvSpPr>
              <p:cNvPr id="51" name="TextBox 50"/>
              <p:cNvSpPr txBox="1"/>
              <p:nvPr/>
            </p:nvSpPr>
            <p:spPr>
              <a:xfrm>
                <a:off x="6587946" y="4215395"/>
                <a:ext cx="840737" cy="461664"/>
              </a:xfrm>
              <a:prstGeom prst="rect">
                <a:avLst/>
              </a:prstGeom>
              <a:noFill/>
            </p:spPr>
            <p:txBody>
              <a:bodyPr wrap="square" rtlCol="0">
                <a:spAutoFit/>
              </a:bodyPr>
              <a:lstStyle/>
              <a:p>
                <a:pPr algn="ctr"/>
                <a:r>
                  <a:rPr lang="en-US" sz="1200" dirty="0">
                    <a:latin typeface="Arial"/>
                    <a:cs typeface="Arial"/>
                  </a:rPr>
                  <a:t>Amazon S3</a:t>
                </a:r>
              </a:p>
            </p:txBody>
          </p:sp>
          <p:pic>
            <p:nvPicPr>
              <p:cNvPr id="52" name="Picture 51" descr="S3.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42554" y="3551241"/>
                <a:ext cx="731520" cy="731520"/>
              </a:xfrm>
              <a:prstGeom prst="rect">
                <a:avLst/>
              </a:prstGeom>
            </p:spPr>
          </p:pic>
        </p:grpSp>
      </p:grpSp>
    </p:spTree>
    <p:extLst>
      <p:ext uri="{BB962C8B-B14F-4D97-AF65-F5344CB8AC3E}">
        <p14:creationId xmlns:p14="http://schemas.microsoft.com/office/powerpoint/2010/main" val="120229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EMRFS makes it easier to leverage S3</a:t>
            </a:r>
            <a:endParaRPr lang="en-US" dirty="0"/>
          </a:p>
        </p:txBody>
      </p:sp>
      <p:sp>
        <p:nvSpPr>
          <p:cNvPr id="5" name="Content Placeholder 4"/>
          <p:cNvSpPr>
            <a:spLocks noGrp="1"/>
          </p:cNvSpPr>
          <p:nvPr>
            <p:ph idx="1"/>
          </p:nvPr>
        </p:nvSpPr>
        <p:spPr>
          <a:xfrm>
            <a:off x="340593" y="1009332"/>
            <a:ext cx="8205304" cy="3708972"/>
          </a:xfrm>
        </p:spPr>
        <p:txBody>
          <a:bodyPr>
            <a:normAutofit fontScale="92500" lnSpcReduction="20000"/>
          </a:bodyPr>
          <a:lstStyle/>
          <a:p>
            <a:r>
              <a:rPr lang="en-US" dirty="0" smtClean="0"/>
              <a:t>Better performance and error handling options </a:t>
            </a:r>
          </a:p>
          <a:p>
            <a:pPr lvl="2"/>
            <a:endParaRPr lang="en-US" dirty="0" smtClean="0"/>
          </a:p>
          <a:p>
            <a:r>
              <a:rPr lang="en-US" dirty="0" smtClean="0"/>
              <a:t>Transparent to applications – Use “s3://”</a:t>
            </a:r>
          </a:p>
          <a:p>
            <a:pPr lvl="2"/>
            <a:endParaRPr lang="en-US" dirty="0" smtClean="0"/>
          </a:p>
          <a:p>
            <a:r>
              <a:rPr lang="en-US" dirty="0" smtClean="0"/>
              <a:t>Consistent view</a:t>
            </a:r>
          </a:p>
          <a:p>
            <a:pPr lvl="1"/>
            <a:r>
              <a:rPr lang="en-US" dirty="0" smtClean="0"/>
              <a:t>For consistent list and read-after-write for new puts</a:t>
            </a:r>
          </a:p>
          <a:p>
            <a:pPr lvl="2"/>
            <a:endParaRPr lang="en-US" dirty="0" smtClean="0"/>
          </a:p>
          <a:p>
            <a:r>
              <a:rPr lang="en-US" dirty="0" smtClean="0"/>
              <a:t>Support for Amazon S3 server-side and client-side encryption</a:t>
            </a:r>
          </a:p>
          <a:p>
            <a:pPr lvl="2"/>
            <a:endParaRPr lang="en-US" dirty="0" smtClean="0"/>
          </a:p>
          <a:p>
            <a:r>
              <a:rPr lang="en-US" dirty="0" smtClean="0"/>
              <a:t>Faster listing using EMRFS metadata</a:t>
            </a:r>
          </a:p>
          <a:p>
            <a:endParaRPr lang="en-US" dirty="0"/>
          </a:p>
        </p:txBody>
      </p:sp>
    </p:spTree>
    <p:extLst>
      <p:ext uri="{BB962C8B-B14F-4D97-AF65-F5344CB8AC3E}">
        <p14:creationId xmlns:p14="http://schemas.microsoft.com/office/powerpoint/2010/main" val="333913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EMR-Clus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947" y="1279937"/>
            <a:ext cx="1677294" cy="1677294"/>
          </a:xfrm>
          <a:prstGeom prst="rect">
            <a:avLst/>
          </a:prstGeom>
        </p:spPr>
      </p:pic>
      <p:pic>
        <p:nvPicPr>
          <p:cNvPr id="38" name="Picture 2" descr="http://d36cz9buwru1tt.cloudfront.net/email/april/dynamodb.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5484" t="3846" r="27187" b="7692"/>
          <a:stretch/>
        </p:blipFill>
        <p:spPr bwMode="auto">
          <a:xfrm>
            <a:off x="2289423" y="3129848"/>
            <a:ext cx="1176650" cy="104088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S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018" y="3210919"/>
            <a:ext cx="1049152" cy="1049152"/>
          </a:xfrm>
          <a:prstGeom prst="rect">
            <a:avLst/>
          </a:prstGeom>
        </p:spPr>
      </p:pic>
      <p:sp>
        <p:nvSpPr>
          <p:cNvPr id="40" name="TextBox 39"/>
          <p:cNvSpPr txBox="1"/>
          <p:nvPr/>
        </p:nvSpPr>
        <p:spPr>
          <a:xfrm>
            <a:off x="393235" y="4380964"/>
            <a:ext cx="1180131" cy="323165"/>
          </a:xfrm>
          <a:prstGeom prst="rect">
            <a:avLst/>
          </a:prstGeom>
          <a:noFill/>
        </p:spPr>
        <p:txBody>
          <a:bodyPr wrap="none" rtlCol="0">
            <a:spAutoFit/>
          </a:bodyPr>
          <a:lstStyle/>
          <a:p>
            <a:r>
              <a:rPr lang="en-US" sz="1500" dirty="0" smtClean="0">
                <a:solidFill>
                  <a:srgbClr val="002060"/>
                </a:solidFill>
                <a:latin typeface="+mj-lt"/>
              </a:rPr>
              <a:t>Amazon S3</a:t>
            </a:r>
            <a:endParaRPr lang="en-US" sz="1500" dirty="0">
              <a:solidFill>
                <a:srgbClr val="002060"/>
              </a:solidFill>
              <a:latin typeface="+mj-lt"/>
            </a:endParaRPr>
          </a:p>
        </p:txBody>
      </p:sp>
      <p:sp>
        <p:nvSpPr>
          <p:cNvPr id="41" name="TextBox 40"/>
          <p:cNvSpPr txBox="1"/>
          <p:nvPr/>
        </p:nvSpPr>
        <p:spPr>
          <a:xfrm>
            <a:off x="2038699" y="4380964"/>
            <a:ext cx="2133918" cy="553998"/>
          </a:xfrm>
          <a:prstGeom prst="rect">
            <a:avLst/>
          </a:prstGeom>
          <a:noFill/>
        </p:spPr>
        <p:txBody>
          <a:bodyPr wrap="none" rtlCol="0">
            <a:spAutoFit/>
          </a:bodyPr>
          <a:lstStyle/>
          <a:p>
            <a:pPr algn="ctr"/>
            <a:r>
              <a:rPr lang="en-US" sz="1500" dirty="0" smtClean="0">
                <a:solidFill>
                  <a:srgbClr val="002060"/>
                </a:solidFill>
                <a:latin typeface="+mj-lt"/>
              </a:rPr>
              <a:t>EMRFS metadata </a:t>
            </a:r>
            <a:br>
              <a:rPr lang="en-US" sz="1500" dirty="0" smtClean="0">
                <a:solidFill>
                  <a:srgbClr val="002060"/>
                </a:solidFill>
                <a:latin typeface="+mj-lt"/>
              </a:rPr>
            </a:br>
            <a:r>
              <a:rPr lang="en-US" sz="1500" dirty="0" smtClean="0">
                <a:solidFill>
                  <a:srgbClr val="002060"/>
                </a:solidFill>
                <a:latin typeface="+mj-lt"/>
              </a:rPr>
              <a:t>in Amazon DynamoDB</a:t>
            </a:r>
            <a:endParaRPr lang="en-US" sz="1500" dirty="0">
              <a:solidFill>
                <a:srgbClr val="002060"/>
              </a:solidFill>
              <a:latin typeface="+mj-lt"/>
            </a:endParaRPr>
          </a:p>
        </p:txBody>
      </p:sp>
      <p:cxnSp>
        <p:nvCxnSpPr>
          <p:cNvPr id="43" name="Straight Arrow Connector 42"/>
          <p:cNvCxnSpPr/>
          <p:nvPr/>
        </p:nvCxnSpPr>
        <p:spPr>
          <a:xfrm flipH="1">
            <a:off x="1290035" y="2513743"/>
            <a:ext cx="401042" cy="606105"/>
          </a:xfrm>
          <a:prstGeom prst="straightConnector1">
            <a:avLst/>
          </a:prstGeom>
          <a:ln w="12700">
            <a:solidFill>
              <a:schemeClr val="accent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172616" y="1066744"/>
            <a:ext cx="4971383" cy="707886"/>
          </a:xfrm>
          <a:prstGeom prst="rect">
            <a:avLst/>
          </a:prstGeom>
          <a:noFill/>
          <a:ln>
            <a:noFill/>
          </a:ln>
        </p:spPr>
        <p:txBody>
          <a:bodyPr wrap="square" rtlCol="0">
            <a:spAutoFit/>
          </a:bodyPr>
          <a:lstStyle/>
          <a:p>
            <a:pPr marL="285750" indent="-285750" algn="l">
              <a:buFont typeface="Arial"/>
              <a:buChar char="•"/>
            </a:pPr>
            <a:r>
              <a:rPr lang="en-US" sz="2000" dirty="0" smtClean="0">
                <a:solidFill>
                  <a:schemeClr val="accent1">
                    <a:lumMod val="75000"/>
                  </a:schemeClr>
                </a:solidFill>
                <a:latin typeface="Arial"/>
              </a:rPr>
              <a:t>List and read-after-write consistency</a:t>
            </a:r>
          </a:p>
          <a:p>
            <a:pPr marL="285750" indent="-285750" algn="l">
              <a:buFont typeface="Arial"/>
              <a:buChar char="•"/>
            </a:pPr>
            <a:r>
              <a:rPr lang="en-US" sz="2000" dirty="0" smtClean="0">
                <a:solidFill>
                  <a:schemeClr val="accent1">
                    <a:lumMod val="75000"/>
                  </a:schemeClr>
                </a:solidFill>
                <a:latin typeface="Arial"/>
              </a:rPr>
              <a:t>Faster list operations</a:t>
            </a:r>
          </a:p>
        </p:txBody>
      </p:sp>
      <p:graphicFrame>
        <p:nvGraphicFramePr>
          <p:cNvPr id="5" name="Table 4"/>
          <p:cNvGraphicFramePr>
            <a:graphicFrameLocks noGrp="1"/>
          </p:cNvGraphicFramePr>
          <p:nvPr>
            <p:extLst>
              <p:ext uri="{D42A27DB-BD31-4B8C-83A1-F6EECF244321}">
                <p14:modId xmlns:p14="http://schemas.microsoft.com/office/powerpoint/2010/main" val="3376549969"/>
              </p:ext>
            </p:extLst>
          </p:nvPr>
        </p:nvGraphicFramePr>
        <p:xfrm>
          <a:off x="4164916" y="2169877"/>
          <a:ext cx="4048318" cy="1679953"/>
        </p:xfrm>
        <a:graphic>
          <a:graphicData uri="http://schemas.openxmlformats.org/drawingml/2006/table">
            <a:tbl>
              <a:tblPr firstRow="1" bandRow="1">
                <a:tableStyleId>{21E4AEA4-8DFA-4A89-87EB-49C32662AFE0}</a:tableStyleId>
              </a:tblPr>
              <a:tblGrid>
                <a:gridCol w="1030194"/>
                <a:gridCol w="1446418"/>
                <a:gridCol w="1571706"/>
              </a:tblGrid>
              <a:tr h="797867">
                <a:tc>
                  <a:txBody>
                    <a:bodyPr/>
                    <a:lstStyle/>
                    <a:p>
                      <a:pPr algn="ctr"/>
                      <a:r>
                        <a:rPr lang="en-US" sz="1400" dirty="0" smtClean="0"/>
                        <a:t>Number</a:t>
                      </a:r>
                      <a:r>
                        <a:rPr lang="en-US" sz="1400" baseline="0" dirty="0" smtClean="0"/>
                        <a:t> of </a:t>
                      </a:r>
                      <a:r>
                        <a:rPr lang="en-US" sz="1400" dirty="0" smtClean="0"/>
                        <a:t>objects</a:t>
                      </a:r>
                      <a:endParaRPr lang="en-US" sz="1400" b="1" i="0" dirty="0">
                        <a:solidFill>
                          <a:srgbClr val="FFFFFF"/>
                        </a:solidFill>
                      </a:endParaRPr>
                    </a:p>
                  </a:txBody>
                  <a:tcPr/>
                </a:tc>
                <a:tc>
                  <a:txBody>
                    <a:bodyPr/>
                    <a:lstStyle/>
                    <a:p>
                      <a:pPr algn="ctr"/>
                      <a:r>
                        <a:rPr lang="en-US" sz="1400" dirty="0" smtClean="0"/>
                        <a:t>Without</a:t>
                      </a:r>
                      <a:r>
                        <a:rPr lang="en-US" sz="1400" baseline="0" dirty="0" smtClean="0"/>
                        <a:t> Consistent Views</a:t>
                      </a:r>
                      <a:endParaRPr lang="en-US" sz="1400" b="1" i="0" dirty="0">
                        <a:solidFill>
                          <a:srgbClr val="FFFFFF"/>
                        </a:solidFill>
                      </a:endParaRPr>
                    </a:p>
                  </a:txBody>
                  <a:tcPr/>
                </a:tc>
                <a:tc>
                  <a:txBody>
                    <a:bodyPr/>
                    <a:lstStyle/>
                    <a:p>
                      <a:pPr algn="ctr"/>
                      <a:r>
                        <a:rPr lang="en-US" sz="1400" dirty="0" smtClean="0"/>
                        <a:t>With Consistent Views</a:t>
                      </a:r>
                      <a:endParaRPr lang="en-US" sz="1400" b="1" i="0" dirty="0">
                        <a:solidFill>
                          <a:srgbClr val="FFFFFF"/>
                        </a:solidFill>
                      </a:endParaRPr>
                    </a:p>
                  </a:txBody>
                  <a:tcPr/>
                </a:tc>
              </a:tr>
              <a:tr h="558507">
                <a:tc>
                  <a:txBody>
                    <a:bodyPr/>
                    <a:lstStyle/>
                    <a:p>
                      <a:pPr algn="ctr"/>
                      <a:r>
                        <a:rPr lang="en-US" sz="1400" dirty="0" smtClean="0"/>
                        <a:t>1,000,000</a:t>
                      </a:r>
                      <a:endParaRPr lang="en-US" sz="1400" i="0" dirty="0">
                        <a:solidFill>
                          <a:srgbClr val="FFFFFF"/>
                        </a:solidFill>
                      </a:endParaRPr>
                    </a:p>
                  </a:txBody>
                  <a:tcPr/>
                </a:tc>
                <a:tc>
                  <a:txBody>
                    <a:bodyPr/>
                    <a:lstStyle/>
                    <a:p>
                      <a:pPr algn="ctr"/>
                      <a:r>
                        <a:rPr lang="en-US" sz="1400" dirty="0" smtClean="0"/>
                        <a:t>147.72</a:t>
                      </a:r>
                      <a:endParaRPr lang="en-US" sz="1400" i="0" dirty="0">
                        <a:solidFill>
                          <a:srgbClr val="FFFFFF"/>
                        </a:solidFill>
                      </a:endParaRPr>
                    </a:p>
                  </a:txBody>
                  <a:tcPr/>
                </a:tc>
                <a:tc>
                  <a:txBody>
                    <a:bodyPr/>
                    <a:lstStyle/>
                    <a:p>
                      <a:pPr algn="ctr"/>
                      <a:r>
                        <a:rPr lang="en-US" sz="1400" dirty="0" smtClean="0"/>
                        <a:t>29.70</a:t>
                      </a:r>
                      <a:endParaRPr lang="en-US" sz="1400" i="0" dirty="0">
                        <a:solidFill>
                          <a:srgbClr val="FFFFFF"/>
                        </a:solidFill>
                      </a:endParaRPr>
                    </a:p>
                  </a:txBody>
                  <a:tcPr/>
                </a:tc>
              </a:tr>
              <a:tr h="323579">
                <a:tc>
                  <a:txBody>
                    <a:bodyPr/>
                    <a:lstStyle/>
                    <a:p>
                      <a:pPr algn="ctr"/>
                      <a:r>
                        <a:rPr lang="en-US" sz="1400" dirty="0" smtClean="0"/>
                        <a:t>100,000</a:t>
                      </a:r>
                      <a:endParaRPr lang="en-US" sz="1400" i="0" dirty="0">
                        <a:solidFill>
                          <a:srgbClr val="FFFFFF"/>
                        </a:solidFill>
                      </a:endParaRPr>
                    </a:p>
                  </a:txBody>
                  <a:tcPr/>
                </a:tc>
                <a:tc>
                  <a:txBody>
                    <a:bodyPr/>
                    <a:lstStyle/>
                    <a:p>
                      <a:pPr algn="ctr"/>
                      <a:r>
                        <a:rPr lang="en-US" sz="1400" dirty="0" smtClean="0"/>
                        <a:t>12.70</a:t>
                      </a:r>
                      <a:endParaRPr lang="en-US" sz="1400" i="0" dirty="0">
                        <a:solidFill>
                          <a:srgbClr val="FFFFFF"/>
                        </a:solidFill>
                      </a:endParaRPr>
                    </a:p>
                  </a:txBody>
                  <a:tcPr/>
                </a:tc>
                <a:tc>
                  <a:txBody>
                    <a:bodyPr/>
                    <a:lstStyle/>
                    <a:p>
                      <a:pPr algn="ctr"/>
                      <a:r>
                        <a:rPr lang="en-US" sz="1400" dirty="0" smtClean="0"/>
                        <a:t>3.69</a:t>
                      </a:r>
                      <a:endParaRPr lang="en-US" sz="1400" i="0" dirty="0">
                        <a:solidFill>
                          <a:srgbClr val="FFFFFF"/>
                        </a:solidFill>
                      </a:endParaRPr>
                    </a:p>
                  </a:txBody>
                  <a:tcPr/>
                </a:tc>
              </a:tr>
            </a:tbl>
          </a:graphicData>
        </a:graphic>
      </p:graphicFrame>
      <p:cxnSp>
        <p:nvCxnSpPr>
          <p:cNvPr id="59" name="Straight Arrow Connector 58"/>
          <p:cNvCxnSpPr/>
          <p:nvPr/>
        </p:nvCxnSpPr>
        <p:spPr>
          <a:xfrm>
            <a:off x="2350063" y="2479879"/>
            <a:ext cx="420013" cy="529975"/>
          </a:xfrm>
          <a:prstGeom prst="straightConnector1">
            <a:avLst/>
          </a:prstGeom>
          <a:ln w="12700">
            <a:solidFill>
              <a:schemeClr val="accent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50" name="Title 449"/>
          <p:cNvSpPr>
            <a:spLocks noGrp="1"/>
          </p:cNvSpPr>
          <p:nvPr>
            <p:ph type="title"/>
          </p:nvPr>
        </p:nvSpPr>
        <p:spPr/>
        <p:txBody>
          <a:bodyPr>
            <a:normAutofit fontScale="90000"/>
          </a:bodyPr>
          <a:lstStyle/>
          <a:p>
            <a:r>
              <a:rPr lang="en-US" dirty="0" smtClean="0"/>
              <a:t>Fast listing of S3 objects using</a:t>
            </a:r>
            <a:br>
              <a:rPr lang="en-US" dirty="0" smtClean="0"/>
            </a:br>
            <a:r>
              <a:rPr lang="en-US" dirty="0" smtClean="0"/>
              <a:t>EMRFS metadata</a:t>
            </a:r>
            <a:endParaRPr lang="en-US" dirty="0"/>
          </a:p>
        </p:txBody>
      </p:sp>
      <p:sp>
        <p:nvSpPr>
          <p:cNvPr id="13" name="TextBox 12"/>
          <p:cNvSpPr txBox="1"/>
          <p:nvPr/>
        </p:nvSpPr>
        <p:spPr>
          <a:xfrm>
            <a:off x="4207684" y="4150521"/>
            <a:ext cx="4640765" cy="246221"/>
          </a:xfrm>
          <a:prstGeom prst="rect">
            <a:avLst/>
          </a:prstGeom>
          <a:noFill/>
          <a:ln>
            <a:noFill/>
          </a:ln>
        </p:spPr>
        <p:txBody>
          <a:bodyPr wrap="square" rtlCol="0">
            <a:spAutoFit/>
          </a:bodyPr>
          <a:lstStyle/>
          <a:p>
            <a:pPr algn="l"/>
            <a:r>
              <a:rPr lang="en-US" sz="1000" i="1" dirty="0" smtClean="0">
                <a:solidFill>
                  <a:schemeClr val="bg1"/>
                </a:solidFill>
                <a:latin typeface="+mj-lt"/>
              </a:rPr>
              <a:t>*Tested using a single node cluster with a m3.xlarge instance.</a:t>
            </a:r>
          </a:p>
        </p:txBody>
      </p:sp>
    </p:spTree>
    <p:extLst>
      <p:ext uri="{BB962C8B-B14F-4D97-AF65-F5344CB8AC3E}">
        <p14:creationId xmlns:p14="http://schemas.microsoft.com/office/powerpoint/2010/main" val="408552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EMRFS </a:t>
            </a:r>
            <a:r>
              <a:rPr lang="en-US" dirty="0" smtClean="0"/>
              <a:t>- S3 </a:t>
            </a:r>
            <a:r>
              <a:rPr lang="en-US" dirty="0"/>
              <a:t>client-side encryption</a:t>
            </a:r>
          </a:p>
        </p:txBody>
      </p:sp>
      <p:pic>
        <p:nvPicPr>
          <p:cNvPr id="6" name="Picture 5" descr="S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594" y="1679406"/>
            <a:ext cx="1752600" cy="1752600"/>
          </a:xfrm>
          <a:prstGeom prst="rect">
            <a:avLst/>
          </a:prstGeom>
          <a:ln>
            <a:noFill/>
          </a:ln>
        </p:spPr>
      </p:pic>
      <p:pic>
        <p:nvPicPr>
          <p:cNvPr id="7" name="Picture 6" descr="EMR-Clus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0822" y="909260"/>
            <a:ext cx="1628160" cy="1628160"/>
          </a:xfrm>
          <a:prstGeom prst="rect">
            <a:avLst/>
          </a:prstGeom>
          <a:ln>
            <a:noFill/>
          </a:ln>
        </p:spPr>
      </p:pic>
      <p:pic>
        <p:nvPicPr>
          <p:cNvPr id="8" name="Picture 7" descr="EMR-Clus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011" y="2496953"/>
            <a:ext cx="1628160" cy="1628160"/>
          </a:xfrm>
          <a:prstGeom prst="rect">
            <a:avLst/>
          </a:prstGeom>
          <a:ln>
            <a:noFill/>
          </a:ln>
        </p:spPr>
      </p:pic>
      <p:sp>
        <p:nvSpPr>
          <p:cNvPr id="9" name="Freeform 8"/>
          <p:cNvSpPr>
            <a:spLocks/>
          </p:cNvSpPr>
          <p:nvPr/>
        </p:nvSpPr>
        <p:spPr bwMode="auto">
          <a:xfrm>
            <a:off x="850756" y="1074837"/>
            <a:ext cx="521373" cy="40212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bg1"/>
            </a:solidFill>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2060"/>
              </a:solidFill>
              <a:effectLst/>
              <a:uLnTx/>
              <a:uFillTx/>
              <a:latin typeface="Arial"/>
            </a:endParaRPr>
          </a:p>
        </p:txBody>
      </p:sp>
      <p:sp>
        <p:nvSpPr>
          <p:cNvPr id="10" name="Freeform 9"/>
          <p:cNvSpPr>
            <a:spLocks/>
          </p:cNvSpPr>
          <p:nvPr/>
        </p:nvSpPr>
        <p:spPr bwMode="auto">
          <a:xfrm>
            <a:off x="850756" y="1583163"/>
            <a:ext cx="521373" cy="40212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bg1"/>
            </a:solidFill>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2060"/>
              </a:solidFill>
              <a:effectLst/>
              <a:uLnTx/>
              <a:uFillTx/>
              <a:latin typeface="Arial"/>
            </a:endParaRPr>
          </a:p>
        </p:txBody>
      </p:sp>
      <p:sp>
        <p:nvSpPr>
          <p:cNvPr id="11" name="Freeform 10"/>
          <p:cNvSpPr>
            <a:spLocks/>
          </p:cNvSpPr>
          <p:nvPr/>
        </p:nvSpPr>
        <p:spPr bwMode="auto">
          <a:xfrm>
            <a:off x="850755" y="2122829"/>
            <a:ext cx="521373" cy="40212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bg1"/>
            </a:solidFill>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2060"/>
              </a:solidFill>
              <a:effectLst/>
              <a:uLnTx/>
              <a:uFillTx/>
              <a:latin typeface="Arial"/>
            </a:endParaRPr>
          </a:p>
        </p:txBody>
      </p:sp>
      <p:sp>
        <p:nvSpPr>
          <p:cNvPr id="12" name="Freeform 11"/>
          <p:cNvSpPr>
            <a:spLocks/>
          </p:cNvSpPr>
          <p:nvPr/>
        </p:nvSpPr>
        <p:spPr bwMode="auto">
          <a:xfrm>
            <a:off x="850755" y="2662495"/>
            <a:ext cx="521373" cy="40212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bg1"/>
            </a:solidFill>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2060"/>
              </a:solidFill>
              <a:effectLst/>
              <a:uLnTx/>
              <a:uFillTx/>
              <a:latin typeface="Arial"/>
            </a:endParaRPr>
          </a:p>
        </p:txBody>
      </p:sp>
      <p:sp>
        <p:nvSpPr>
          <p:cNvPr id="13" name="Freeform 12"/>
          <p:cNvSpPr>
            <a:spLocks/>
          </p:cNvSpPr>
          <p:nvPr/>
        </p:nvSpPr>
        <p:spPr bwMode="auto">
          <a:xfrm>
            <a:off x="850755" y="3170821"/>
            <a:ext cx="521373" cy="40212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bg1"/>
            </a:solidFill>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2060"/>
              </a:solidFill>
              <a:effectLst/>
              <a:uLnTx/>
              <a:uFillTx/>
              <a:latin typeface="Arial"/>
            </a:endParaRPr>
          </a:p>
        </p:txBody>
      </p:sp>
      <p:sp>
        <p:nvSpPr>
          <p:cNvPr id="14" name="Freeform 13"/>
          <p:cNvSpPr>
            <a:spLocks/>
          </p:cNvSpPr>
          <p:nvPr/>
        </p:nvSpPr>
        <p:spPr bwMode="auto">
          <a:xfrm>
            <a:off x="850754" y="3710487"/>
            <a:ext cx="521373" cy="40212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bg1"/>
            </a:solidFill>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2060"/>
              </a:solidFill>
              <a:effectLst/>
              <a:uLnTx/>
              <a:uFillTx/>
              <a:latin typeface="Arial"/>
            </a:endParaRPr>
          </a:p>
        </p:txBody>
      </p:sp>
      <p:sp>
        <p:nvSpPr>
          <p:cNvPr id="26" name="TextBox 25"/>
          <p:cNvSpPr txBox="1"/>
          <p:nvPr/>
        </p:nvSpPr>
        <p:spPr>
          <a:xfrm>
            <a:off x="3579289" y="1153934"/>
            <a:ext cx="1788520" cy="461665"/>
          </a:xfrm>
          <a:prstGeom prst="rect">
            <a:avLst/>
          </a:prstGeom>
          <a:noFill/>
          <a:ln>
            <a:noFill/>
          </a:ln>
        </p:spPr>
        <p:txBody>
          <a:bodyPr wrap="none" rtlCol="0">
            <a:spAutoFit/>
          </a:bodyPr>
          <a:lstStyle/>
          <a:p>
            <a:r>
              <a:rPr lang="en-US" sz="2400" dirty="0" smtClean="0">
                <a:solidFill>
                  <a:srgbClr val="002060"/>
                </a:solidFill>
                <a:latin typeface="Arial"/>
              </a:rPr>
              <a:t>Amazon S3</a:t>
            </a:r>
            <a:endParaRPr lang="en-US" sz="2400" dirty="0">
              <a:solidFill>
                <a:srgbClr val="002060"/>
              </a:solidFill>
              <a:latin typeface="Arial"/>
            </a:endParaRPr>
          </a:p>
        </p:txBody>
      </p:sp>
      <p:sp>
        <p:nvSpPr>
          <p:cNvPr id="27" name="TextBox 26"/>
          <p:cNvSpPr txBox="1"/>
          <p:nvPr/>
        </p:nvSpPr>
        <p:spPr>
          <a:xfrm rot="16200000">
            <a:off x="-773508" y="2263880"/>
            <a:ext cx="2618568" cy="584776"/>
          </a:xfrm>
          <a:prstGeom prst="rect">
            <a:avLst/>
          </a:prstGeom>
          <a:noFill/>
          <a:ln>
            <a:noFill/>
          </a:ln>
        </p:spPr>
        <p:txBody>
          <a:bodyPr wrap="square" rtlCol="0">
            <a:spAutoFit/>
          </a:bodyPr>
          <a:lstStyle/>
          <a:p>
            <a:r>
              <a:rPr lang="en-US" sz="1600" dirty="0" smtClean="0">
                <a:solidFill>
                  <a:srgbClr val="002060"/>
                </a:solidFill>
                <a:latin typeface="Arial"/>
              </a:rPr>
              <a:t>Amazon S3 encryption clients</a:t>
            </a:r>
            <a:endParaRPr lang="en-US" sz="1600" dirty="0">
              <a:solidFill>
                <a:srgbClr val="002060"/>
              </a:solidFill>
              <a:latin typeface="Arial"/>
            </a:endParaRPr>
          </a:p>
        </p:txBody>
      </p:sp>
      <p:sp>
        <p:nvSpPr>
          <p:cNvPr id="28" name="TextBox 27"/>
          <p:cNvSpPr txBox="1"/>
          <p:nvPr/>
        </p:nvSpPr>
        <p:spPr>
          <a:xfrm rot="5400000">
            <a:off x="7036075" y="2361267"/>
            <a:ext cx="3229770" cy="584776"/>
          </a:xfrm>
          <a:prstGeom prst="rect">
            <a:avLst/>
          </a:prstGeom>
          <a:noFill/>
          <a:ln>
            <a:noFill/>
          </a:ln>
        </p:spPr>
        <p:txBody>
          <a:bodyPr wrap="none" rtlCol="0">
            <a:spAutoFit/>
          </a:bodyPr>
          <a:lstStyle/>
          <a:p>
            <a:r>
              <a:rPr lang="en-US" sz="1600" dirty="0" smtClean="0">
                <a:solidFill>
                  <a:srgbClr val="002060"/>
                </a:solidFill>
                <a:latin typeface="Arial"/>
              </a:rPr>
              <a:t>EMRFS enabled for</a:t>
            </a:r>
            <a:br>
              <a:rPr lang="en-US" sz="1600" dirty="0" smtClean="0">
                <a:solidFill>
                  <a:srgbClr val="002060"/>
                </a:solidFill>
                <a:latin typeface="Arial"/>
              </a:rPr>
            </a:br>
            <a:r>
              <a:rPr lang="en-US" sz="1600" dirty="0" smtClean="0">
                <a:solidFill>
                  <a:srgbClr val="002060"/>
                </a:solidFill>
                <a:latin typeface="Arial"/>
              </a:rPr>
              <a:t>Amazon S3 client-side encryption</a:t>
            </a:r>
            <a:endParaRPr lang="en-US" sz="1600" dirty="0">
              <a:solidFill>
                <a:srgbClr val="002060"/>
              </a:solidFill>
              <a:latin typeface="Arial"/>
            </a:endParaRPr>
          </a:p>
        </p:txBody>
      </p:sp>
      <p:sp>
        <p:nvSpPr>
          <p:cNvPr id="29" name="TextBox 28"/>
          <p:cNvSpPr txBox="1"/>
          <p:nvPr/>
        </p:nvSpPr>
        <p:spPr>
          <a:xfrm>
            <a:off x="1197708" y="4566742"/>
            <a:ext cx="6237591" cy="338554"/>
          </a:xfrm>
          <a:prstGeom prst="rect">
            <a:avLst/>
          </a:prstGeom>
          <a:noFill/>
          <a:ln>
            <a:noFill/>
          </a:ln>
        </p:spPr>
        <p:txBody>
          <a:bodyPr wrap="square" rtlCol="0">
            <a:spAutoFit/>
          </a:bodyPr>
          <a:lstStyle/>
          <a:p>
            <a:pPr algn="ctr"/>
            <a:r>
              <a:rPr lang="en-US" sz="1600" dirty="0" smtClean="0">
                <a:solidFill>
                  <a:srgbClr val="002060"/>
                </a:solidFill>
                <a:latin typeface="Arial"/>
              </a:rPr>
              <a:t>Key vendor (AWS KMS or your custom key vendor)</a:t>
            </a:r>
            <a:endParaRPr lang="en-US" sz="1600" dirty="0">
              <a:solidFill>
                <a:srgbClr val="002060"/>
              </a:solidFill>
              <a:latin typeface="Arial"/>
            </a:endParaRPr>
          </a:p>
        </p:txBody>
      </p:sp>
      <p:grpSp>
        <p:nvGrpSpPr>
          <p:cNvPr id="461" name="Group 460"/>
          <p:cNvGrpSpPr/>
          <p:nvPr/>
        </p:nvGrpSpPr>
        <p:grpSpPr>
          <a:xfrm>
            <a:off x="3891500" y="3919572"/>
            <a:ext cx="815968" cy="683158"/>
            <a:chOff x="3482493" y="3859358"/>
            <a:chExt cx="1007856" cy="843814"/>
          </a:xfrm>
        </p:grpSpPr>
        <p:pic>
          <p:nvPicPr>
            <p:cNvPr id="15" name="Picture 2" descr="Centralized Key Manag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2493" y="3893619"/>
              <a:ext cx="1007856" cy="77940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2" name="Rounded Rectangle 31"/>
            <p:cNvSpPr/>
            <p:nvPr/>
          </p:nvSpPr>
          <p:spPr>
            <a:xfrm>
              <a:off x="3509310" y="3859358"/>
              <a:ext cx="981039" cy="843814"/>
            </a:xfrm>
            <a:prstGeom prst="roundRect">
              <a:avLst>
                <a:gd name="adj" fmla="val 9818"/>
              </a:avLst>
            </a:prstGeom>
            <a:noFill/>
            <a:ln w="19050" cap="flat" cmpd="sng" algn="ctr">
              <a:noFill/>
              <a:prstDash val="lgDash"/>
            </a:ln>
            <a:effectLst/>
          </p:spPr>
          <p:txBody>
            <a:bodyPr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202" fontAlgn="auto">
                <a:spcBef>
                  <a:spcPts val="0"/>
                </a:spcBef>
                <a:spcAft>
                  <a:spcPts val="0"/>
                </a:spcAft>
                <a:defRPr/>
              </a:pPr>
              <a:endParaRPr lang="en-US" sz="1400" b="1" kern="0" dirty="0">
                <a:solidFill>
                  <a:srgbClr val="002060"/>
                </a:solidFill>
                <a:latin typeface="Arial"/>
              </a:endParaRPr>
            </a:p>
          </p:txBody>
        </p:sp>
      </p:grpSp>
      <p:sp>
        <p:nvSpPr>
          <p:cNvPr id="33" name="TextBox 32"/>
          <p:cNvSpPr txBox="1"/>
          <p:nvPr/>
        </p:nvSpPr>
        <p:spPr>
          <a:xfrm>
            <a:off x="2982146" y="954376"/>
            <a:ext cx="2910272" cy="338554"/>
          </a:xfrm>
          <a:prstGeom prst="rect">
            <a:avLst/>
          </a:prstGeom>
          <a:noFill/>
          <a:ln>
            <a:noFill/>
          </a:ln>
        </p:spPr>
        <p:txBody>
          <a:bodyPr wrap="none" rtlCol="0">
            <a:spAutoFit/>
          </a:bodyPr>
          <a:lstStyle/>
          <a:p>
            <a:r>
              <a:rPr lang="en-US" sz="1600" dirty="0" smtClean="0">
                <a:solidFill>
                  <a:srgbClr val="002060"/>
                </a:solidFill>
                <a:latin typeface="Arial"/>
              </a:rPr>
              <a:t>(client-side encrypted objects)</a:t>
            </a:r>
            <a:endParaRPr lang="en-US" sz="1600" dirty="0">
              <a:solidFill>
                <a:srgbClr val="002060"/>
              </a:solidFill>
              <a:latin typeface="Arial"/>
            </a:endParaRPr>
          </a:p>
        </p:txBody>
      </p:sp>
      <p:grpSp>
        <p:nvGrpSpPr>
          <p:cNvPr id="5" name="Group 4"/>
          <p:cNvGrpSpPr/>
          <p:nvPr/>
        </p:nvGrpSpPr>
        <p:grpSpPr>
          <a:xfrm>
            <a:off x="698354" y="889486"/>
            <a:ext cx="7617270" cy="3470431"/>
            <a:chOff x="698354" y="889486"/>
            <a:chExt cx="7617270" cy="3470431"/>
          </a:xfrm>
        </p:grpSpPr>
        <p:cxnSp>
          <p:nvCxnSpPr>
            <p:cNvPr id="22" name="Straight Connector 21"/>
            <p:cNvCxnSpPr/>
            <p:nvPr/>
          </p:nvCxnSpPr>
          <p:spPr>
            <a:xfrm>
              <a:off x="698354" y="1074657"/>
              <a:ext cx="0" cy="304800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315624" y="889486"/>
              <a:ext cx="0" cy="3248643"/>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1194468" y="1275898"/>
              <a:ext cx="2268403" cy="3084019"/>
              <a:chOff x="1194468" y="1275898"/>
              <a:chExt cx="2268403" cy="3084019"/>
            </a:xfrm>
          </p:grpSpPr>
          <p:cxnSp>
            <p:nvCxnSpPr>
              <p:cNvPr id="16" name="Straight Arrow Connector 15"/>
              <p:cNvCxnSpPr/>
              <p:nvPr/>
            </p:nvCxnSpPr>
            <p:spPr>
              <a:xfrm>
                <a:off x="1536554" y="1275898"/>
                <a:ext cx="1676400" cy="522763"/>
              </a:xfrm>
              <a:prstGeom prst="straightConnector1">
                <a:avLst/>
              </a:prstGeom>
              <a:ln w="1270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492440" y="1781737"/>
                <a:ext cx="1644314" cy="273472"/>
              </a:xfrm>
              <a:prstGeom prst="straightConnector1">
                <a:avLst/>
              </a:prstGeom>
              <a:ln w="1270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492440" y="2323890"/>
                <a:ext cx="1578144" cy="36119"/>
              </a:xfrm>
              <a:prstGeom prst="straightConnector1">
                <a:avLst/>
              </a:prstGeom>
              <a:ln w="1270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525525" y="2662495"/>
                <a:ext cx="1578144" cy="183001"/>
              </a:xfrm>
              <a:prstGeom prst="straightConnector1">
                <a:avLst/>
              </a:prstGeom>
              <a:ln w="1270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1535956" y="2882136"/>
                <a:ext cx="1600798" cy="427939"/>
              </a:xfrm>
              <a:prstGeom prst="straightConnector1">
                <a:avLst/>
              </a:prstGeom>
              <a:ln w="1270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1535956" y="3138684"/>
                <a:ext cx="1676998" cy="743193"/>
              </a:xfrm>
              <a:prstGeom prst="straightConnector1">
                <a:avLst/>
              </a:prstGeom>
              <a:ln w="1270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462" name="Group 461"/>
              <p:cNvGrpSpPr/>
              <p:nvPr/>
            </p:nvGrpSpPr>
            <p:grpSpPr>
              <a:xfrm>
                <a:off x="1194468" y="4200512"/>
                <a:ext cx="2268403" cy="159405"/>
                <a:chOff x="855797" y="4190161"/>
                <a:chExt cx="2268403" cy="462225"/>
              </a:xfrm>
            </p:grpSpPr>
            <p:cxnSp>
              <p:nvCxnSpPr>
                <p:cNvPr id="453" name="Straight Arrow Connector 452"/>
                <p:cNvCxnSpPr/>
                <p:nvPr/>
              </p:nvCxnSpPr>
              <p:spPr>
                <a:xfrm>
                  <a:off x="855797" y="4652385"/>
                  <a:ext cx="2268403" cy="0"/>
                </a:xfrm>
                <a:prstGeom prst="straightConnector1">
                  <a:avLst/>
                </a:prstGeom>
                <a:ln w="3175">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V="1">
                  <a:off x="855797" y="4190161"/>
                  <a:ext cx="0" cy="462225"/>
                </a:xfrm>
                <a:prstGeom prst="straightConnector1">
                  <a:avLst/>
                </a:prstGeom>
                <a:ln w="3175">
                  <a:solidFill>
                    <a:schemeClr val="accent2"/>
                  </a:solidFill>
                  <a:tailEnd type="triangle"/>
                </a:ln>
              </p:spPr>
              <p:style>
                <a:lnRef idx="1">
                  <a:schemeClr val="dk1"/>
                </a:lnRef>
                <a:fillRef idx="0">
                  <a:schemeClr val="dk1"/>
                </a:fillRef>
                <a:effectRef idx="0">
                  <a:schemeClr val="dk1"/>
                </a:effectRef>
                <a:fontRef idx="minor">
                  <a:schemeClr val="tx1"/>
                </a:fontRef>
              </p:style>
            </p:cxnSp>
          </p:grpSp>
        </p:grpSp>
        <p:grpSp>
          <p:nvGrpSpPr>
            <p:cNvPr id="4" name="Group 3"/>
            <p:cNvGrpSpPr/>
            <p:nvPr/>
          </p:nvGrpSpPr>
          <p:grpSpPr>
            <a:xfrm>
              <a:off x="5155076" y="1781737"/>
              <a:ext cx="2268403" cy="2567334"/>
              <a:chOff x="5155076" y="1781737"/>
              <a:chExt cx="2268403" cy="2567334"/>
            </a:xfrm>
          </p:grpSpPr>
          <p:cxnSp>
            <p:nvCxnSpPr>
              <p:cNvPr id="23" name="Straight Arrow Connector 22"/>
              <p:cNvCxnSpPr/>
              <p:nvPr/>
            </p:nvCxnSpPr>
            <p:spPr>
              <a:xfrm flipV="1">
                <a:off x="5265606" y="1781737"/>
                <a:ext cx="1180437" cy="430270"/>
              </a:xfrm>
              <a:prstGeom prst="straightConnector1">
                <a:avLst/>
              </a:prstGeom>
              <a:ln w="12700">
                <a:solidFill>
                  <a:schemeClr val="accent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272670" y="2941161"/>
                <a:ext cx="1192025" cy="435581"/>
              </a:xfrm>
              <a:prstGeom prst="straightConnector1">
                <a:avLst/>
              </a:prstGeom>
              <a:ln w="12700">
                <a:solidFill>
                  <a:schemeClr val="accent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flipH="1">
                <a:off x="5155076" y="4159569"/>
                <a:ext cx="2268403" cy="189502"/>
                <a:chOff x="855797" y="4190161"/>
                <a:chExt cx="2268403" cy="462225"/>
              </a:xfrm>
            </p:grpSpPr>
            <p:cxnSp>
              <p:nvCxnSpPr>
                <p:cNvPr id="57" name="Straight Arrow Connector 56"/>
                <p:cNvCxnSpPr/>
                <p:nvPr/>
              </p:nvCxnSpPr>
              <p:spPr>
                <a:xfrm>
                  <a:off x="855797" y="4652385"/>
                  <a:ext cx="2268403" cy="0"/>
                </a:xfrm>
                <a:prstGeom prst="straightConnector1">
                  <a:avLst/>
                </a:prstGeom>
                <a:ln w="3175">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flipV="1">
                  <a:off x="855797" y="4190161"/>
                  <a:ext cx="0" cy="462225"/>
                </a:xfrm>
                <a:prstGeom prst="straightConnector1">
                  <a:avLst/>
                </a:prstGeom>
                <a:ln w="3175">
                  <a:solidFill>
                    <a:schemeClr val="accent2"/>
                  </a:solidFill>
                  <a:tailEnd type="triangle"/>
                </a:ln>
              </p:spPr>
              <p:style>
                <a:lnRef idx="1">
                  <a:schemeClr val="dk1"/>
                </a:lnRef>
                <a:fillRef idx="0">
                  <a:schemeClr val="dk1"/>
                </a:fillRef>
                <a:effectRef idx="0">
                  <a:schemeClr val="dk1"/>
                </a:effectRef>
                <a:fontRef idx="minor">
                  <a:schemeClr val="tx1"/>
                </a:fontRef>
              </p:style>
            </p:cxnSp>
          </p:grpSp>
        </p:grpSp>
      </p:grpSp>
    </p:spTree>
    <p:extLst>
      <p:ext uri="{BB962C8B-B14F-4D97-AF65-F5344CB8AC3E}">
        <p14:creationId xmlns:p14="http://schemas.microsoft.com/office/powerpoint/2010/main" val="377892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Optimize to leverage HDFS </a:t>
            </a:r>
            <a:endParaRPr lang="en-US" dirty="0"/>
          </a:p>
        </p:txBody>
      </p:sp>
      <p:sp>
        <p:nvSpPr>
          <p:cNvPr id="3" name="Content Placeholder 2"/>
          <p:cNvSpPr>
            <a:spLocks noGrp="1"/>
          </p:cNvSpPr>
          <p:nvPr>
            <p:ph idx="1"/>
          </p:nvPr>
        </p:nvSpPr>
        <p:spPr/>
        <p:txBody>
          <a:bodyPr>
            <a:normAutofit/>
          </a:bodyPr>
          <a:lstStyle/>
          <a:p>
            <a:r>
              <a:rPr lang="en-US" dirty="0" smtClean="0"/>
              <a:t>Iterative workloads </a:t>
            </a:r>
          </a:p>
          <a:p>
            <a:pPr lvl="1"/>
            <a:r>
              <a:rPr lang="en-US" dirty="0" smtClean="0"/>
              <a:t>If you’re processing the same dataset more than once</a:t>
            </a:r>
          </a:p>
          <a:p>
            <a:pPr lvl="2"/>
            <a:endParaRPr lang="en-US" dirty="0" smtClean="0"/>
          </a:p>
          <a:p>
            <a:r>
              <a:rPr lang="en-US" dirty="0" smtClean="0"/>
              <a:t>Disk I/O intensive workloads</a:t>
            </a:r>
          </a:p>
          <a:p>
            <a:pPr lvl="2"/>
            <a:endParaRPr lang="en-US" dirty="0" smtClean="0"/>
          </a:p>
          <a:p>
            <a:pPr lvl="2"/>
            <a:endParaRPr lang="en-US" dirty="0" smtClean="0"/>
          </a:p>
          <a:p>
            <a:pPr marL="400039" lvl="1" indent="0">
              <a:buNone/>
            </a:pPr>
            <a:r>
              <a:rPr lang="en-US" sz="2800" dirty="0" smtClean="0">
                <a:solidFill>
                  <a:schemeClr val="accent1">
                    <a:lumMod val="75000"/>
                  </a:schemeClr>
                </a:solidFill>
              </a:rPr>
              <a:t>Persist data on Amazon S3 and use S3DistCp to copy to HDFS for processing</a:t>
            </a:r>
          </a:p>
          <a:p>
            <a:endParaRPr lang="en-US" dirty="0"/>
          </a:p>
        </p:txBody>
      </p:sp>
    </p:spTree>
    <p:extLst>
      <p:ext uri="{BB962C8B-B14F-4D97-AF65-F5344CB8AC3E}">
        <p14:creationId xmlns:p14="http://schemas.microsoft.com/office/powerpoint/2010/main" val="3813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Pattern #</a:t>
            </a:r>
            <a:r>
              <a:rPr lang="en-US" dirty="0"/>
              <a:t>1: Batch processing</a:t>
            </a:r>
          </a:p>
        </p:txBody>
      </p:sp>
      <p:pic>
        <p:nvPicPr>
          <p:cNvPr id="342" name="image40.png"/>
          <p:cNvPicPr/>
          <p:nvPr/>
        </p:nvPicPr>
        <p:blipFill>
          <a:blip r:embed="rId2">
            <a:extLst/>
          </a:blip>
          <a:stretch>
            <a:fillRect/>
          </a:stretch>
        </p:blipFill>
        <p:spPr>
          <a:xfrm>
            <a:off x="3171973" y="1203179"/>
            <a:ext cx="1078062" cy="1095175"/>
          </a:xfrm>
          <a:prstGeom prst="rect">
            <a:avLst/>
          </a:prstGeom>
          <a:ln w="12700">
            <a:miter lim="400000"/>
          </a:ln>
        </p:spPr>
      </p:pic>
      <p:grpSp>
        <p:nvGrpSpPr>
          <p:cNvPr id="359" name="Group 359"/>
          <p:cNvGrpSpPr/>
          <p:nvPr/>
        </p:nvGrpSpPr>
        <p:grpSpPr>
          <a:xfrm>
            <a:off x="5857693" y="1145692"/>
            <a:ext cx="1102300" cy="1108423"/>
            <a:chOff x="0" y="0"/>
            <a:chExt cx="1102298" cy="1108421"/>
          </a:xfrm>
        </p:grpSpPr>
        <p:pic>
          <p:nvPicPr>
            <p:cNvPr id="343" name="image39.png"/>
            <p:cNvPicPr/>
            <p:nvPr/>
          </p:nvPicPr>
          <p:blipFill>
            <a:blip r:embed="rId3">
              <a:extLst/>
            </a:blip>
            <a:stretch>
              <a:fillRect/>
            </a:stretch>
          </p:blipFill>
          <p:spPr>
            <a:xfrm>
              <a:off x="612387" y="-1"/>
              <a:ext cx="183718" cy="189842"/>
            </a:xfrm>
            <a:prstGeom prst="rect">
              <a:avLst/>
            </a:prstGeom>
            <a:ln w="12700" cap="flat">
              <a:noFill/>
              <a:miter lim="400000"/>
            </a:ln>
            <a:effectLst/>
          </p:spPr>
        </p:pic>
        <p:pic>
          <p:nvPicPr>
            <p:cNvPr id="344" name="image39.png"/>
            <p:cNvPicPr/>
            <p:nvPr/>
          </p:nvPicPr>
          <p:blipFill>
            <a:blip r:embed="rId3">
              <a:extLst/>
            </a:blip>
            <a:stretch>
              <a:fillRect/>
            </a:stretch>
          </p:blipFill>
          <p:spPr>
            <a:xfrm>
              <a:off x="612387" y="306193"/>
              <a:ext cx="183718" cy="189841"/>
            </a:xfrm>
            <a:prstGeom prst="rect">
              <a:avLst/>
            </a:prstGeom>
            <a:ln w="12700" cap="flat">
              <a:noFill/>
              <a:miter lim="400000"/>
            </a:ln>
            <a:effectLst/>
          </p:spPr>
        </p:pic>
        <p:pic>
          <p:nvPicPr>
            <p:cNvPr id="345" name="image39.png"/>
            <p:cNvPicPr/>
            <p:nvPr/>
          </p:nvPicPr>
          <p:blipFill>
            <a:blip r:embed="rId3">
              <a:extLst/>
            </a:blip>
            <a:stretch>
              <a:fillRect/>
            </a:stretch>
          </p:blipFill>
          <p:spPr>
            <a:xfrm>
              <a:off x="612387" y="612387"/>
              <a:ext cx="183718" cy="189841"/>
            </a:xfrm>
            <a:prstGeom prst="rect">
              <a:avLst/>
            </a:prstGeom>
            <a:ln w="12700" cap="flat">
              <a:noFill/>
              <a:miter lim="400000"/>
            </a:ln>
            <a:effectLst/>
          </p:spPr>
        </p:pic>
        <p:pic>
          <p:nvPicPr>
            <p:cNvPr id="346" name="image39.png"/>
            <p:cNvPicPr/>
            <p:nvPr/>
          </p:nvPicPr>
          <p:blipFill>
            <a:blip r:embed="rId3">
              <a:extLst/>
            </a:blip>
            <a:stretch>
              <a:fillRect/>
            </a:stretch>
          </p:blipFill>
          <p:spPr>
            <a:xfrm>
              <a:off x="612387" y="917815"/>
              <a:ext cx="183718" cy="190607"/>
            </a:xfrm>
            <a:prstGeom prst="rect">
              <a:avLst/>
            </a:prstGeom>
            <a:ln w="12700" cap="flat">
              <a:noFill/>
              <a:miter lim="400000"/>
            </a:ln>
            <a:effectLst/>
          </p:spPr>
        </p:pic>
        <p:pic>
          <p:nvPicPr>
            <p:cNvPr id="347" name="image39.png"/>
            <p:cNvPicPr/>
            <p:nvPr/>
          </p:nvPicPr>
          <p:blipFill>
            <a:blip r:embed="rId3">
              <a:extLst/>
            </a:blip>
            <a:stretch>
              <a:fillRect/>
            </a:stretch>
          </p:blipFill>
          <p:spPr>
            <a:xfrm>
              <a:off x="306193" y="-1"/>
              <a:ext cx="183718" cy="189842"/>
            </a:xfrm>
            <a:prstGeom prst="rect">
              <a:avLst/>
            </a:prstGeom>
            <a:ln w="12700" cap="flat">
              <a:noFill/>
              <a:miter lim="400000"/>
            </a:ln>
            <a:effectLst/>
          </p:spPr>
        </p:pic>
        <p:pic>
          <p:nvPicPr>
            <p:cNvPr id="348" name="image39.png"/>
            <p:cNvPicPr/>
            <p:nvPr/>
          </p:nvPicPr>
          <p:blipFill>
            <a:blip r:embed="rId3">
              <a:extLst/>
            </a:blip>
            <a:stretch>
              <a:fillRect/>
            </a:stretch>
          </p:blipFill>
          <p:spPr>
            <a:xfrm>
              <a:off x="306193" y="306193"/>
              <a:ext cx="183718" cy="189841"/>
            </a:xfrm>
            <a:prstGeom prst="rect">
              <a:avLst/>
            </a:prstGeom>
            <a:ln w="12700" cap="flat">
              <a:noFill/>
              <a:miter lim="400000"/>
            </a:ln>
            <a:effectLst/>
          </p:spPr>
        </p:pic>
        <p:pic>
          <p:nvPicPr>
            <p:cNvPr id="349" name="image39.png"/>
            <p:cNvPicPr/>
            <p:nvPr/>
          </p:nvPicPr>
          <p:blipFill>
            <a:blip r:embed="rId3">
              <a:extLst/>
            </a:blip>
            <a:stretch>
              <a:fillRect/>
            </a:stretch>
          </p:blipFill>
          <p:spPr>
            <a:xfrm>
              <a:off x="306193" y="612387"/>
              <a:ext cx="183718" cy="189841"/>
            </a:xfrm>
            <a:prstGeom prst="rect">
              <a:avLst/>
            </a:prstGeom>
            <a:ln w="12700" cap="flat">
              <a:noFill/>
              <a:miter lim="400000"/>
            </a:ln>
            <a:effectLst/>
          </p:spPr>
        </p:pic>
        <p:pic>
          <p:nvPicPr>
            <p:cNvPr id="350" name="image39.png"/>
            <p:cNvPicPr/>
            <p:nvPr/>
          </p:nvPicPr>
          <p:blipFill>
            <a:blip r:embed="rId3">
              <a:extLst/>
            </a:blip>
            <a:stretch>
              <a:fillRect/>
            </a:stretch>
          </p:blipFill>
          <p:spPr>
            <a:xfrm>
              <a:off x="306193" y="917815"/>
              <a:ext cx="183718" cy="190607"/>
            </a:xfrm>
            <a:prstGeom prst="rect">
              <a:avLst/>
            </a:prstGeom>
            <a:ln w="12700" cap="flat">
              <a:noFill/>
              <a:miter lim="400000"/>
            </a:ln>
            <a:effectLst/>
          </p:spPr>
        </p:pic>
        <p:pic>
          <p:nvPicPr>
            <p:cNvPr id="351" name="image39.png"/>
            <p:cNvPicPr/>
            <p:nvPr/>
          </p:nvPicPr>
          <p:blipFill>
            <a:blip r:embed="rId3">
              <a:extLst/>
            </a:blip>
            <a:stretch>
              <a:fillRect/>
            </a:stretch>
          </p:blipFill>
          <p:spPr>
            <a:xfrm>
              <a:off x="-1" y="-1"/>
              <a:ext cx="183718" cy="189842"/>
            </a:xfrm>
            <a:prstGeom prst="rect">
              <a:avLst/>
            </a:prstGeom>
            <a:ln w="12700" cap="flat">
              <a:noFill/>
              <a:miter lim="400000"/>
            </a:ln>
            <a:effectLst/>
          </p:spPr>
        </p:pic>
        <p:pic>
          <p:nvPicPr>
            <p:cNvPr id="352" name="image39.png"/>
            <p:cNvPicPr/>
            <p:nvPr/>
          </p:nvPicPr>
          <p:blipFill>
            <a:blip r:embed="rId3">
              <a:extLst/>
            </a:blip>
            <a:stretch>
              <a:fillRect/>
            </a:stretch>
          </p:blipFill>
          <p:spPr>
            <a:xfrm>
              <a:off x="-1" y="306193"/>
              <a:ext cx="183718" cy="189841"/>
            </a:xfrm>
            <a:prstGeom prst="rect">
              <a:avLst/>
            </a:prstGeom>
            <a:ln w="12700" cap="flat">
              <a:noFill/>
              <a:miter lim="400000"/>
            </a:ln>
            <a:effectLst/>
          </p:spPr>
        </p:pic>
        <p:pic>
          <p:nvPicPr>
            <p:cNvPr id="353" name="image39.png"/>
            <p:cNvPicPr/>
            <p:nvPr/>
          </p:nvPicPr>
          <p:blipFill>
            <a:blip r:embed="rId3">
              <a:extLst/>
            </a:blip>
            <a:stretch>
              <a:fillRect/>
            </a:stretch>
          </p:blipFill>
          <p:spPr>
            <a:xfrm>
              <a:off x="-1" y="612387"/>
              <a:ext cx="183718" cy="189841"/>
            </a:xfrm>
            <a:prstGeom prst="rect">
              <a:avLst/>
            </a:prstGeom>
            <a:ln w="12700" cap="flat">
              <a:noFill/>
              <a:miter lim="400000"/>
            </a:ln>
            <a:effectLst/>
          </p:spPr>
        </p:pic>
        <p:pic>
          <p:nvPicPr>
            <p:cNvPr id="354" name="image39.png"/>
            <p:cNvPicPr/>
            <p:nvPr/>
          </p:nvPicPr>
          <p:blipFill>
            <a:blip r:embed="rId3">
              <a:extLst/>
            </a:blip>
            <a:stretch>
              <a:fillRect/>
            </a:stretch>
          </p:blipFill>
          <p:spPr>
            <a:xfrm>
              <a:off x="-1" y="917815"/>
              <a:ext cx="183718" cy="190607"/>
            </a:xfrm>
            <a:prstGeom prst="rect">
              <a:avLst/>
            </a:prstGeom>
            <a:ln w="12700" cap="flat">
              <a:noFill/>
              <a:miter lim="400000"/>
            </a:ln>
            <a:effectLst/>
          </p:spPr>
        </p:pic>
        <p:pic>
          <p:nvPicPr>
            <p:cNvPr id="355" name="image39.png"/>
            <p:cNvPicPr/>
            <p:nvPr/>
          </p:nvPicPr>
          <p:blipFill>
            <a:blip r:embed="rId3">
              <a:extLst/>
            </a:blip>
            <a:stretch>
              <a:fillRect/>
            </a:stretch>
          </p:blipFill>
          <p:spPr>
            <a:xfrm>
              <a:off x="918580" y="-1"/>
              <a:ext cx="183718" cy="189842"/>
            </a:xfrm>
            <a:prstGeom prst="rect">
              <a:avLst/>
            </a:prstGeom>
            <a:ln w="12700" cap="flat">
              <a:noFill/>
              <a:miter lim="400000"/>
            </a:ln>
            <a:effectLst/>
          </p:spPr>
        </p:pic>
        <p:pic>
          <p:nvPicPr>
            <p:cNvPr id="356" name="image39.png"/>
            <p:cNvPicPr/>
            <p:nvPr/>
          </p:nvPicPr>
          <p:blipFill>
            <a:blip r:embed="rId3">
              <a:extLst/>
            </a:blip>
            <a:stretch>
              <a:fillRect/>
            </a:stretch>
          </p:blipFill>
          <p:spPr>
            <a:xfrm>
              <a:off x="918580" y="306193"/>
              <a:ext cx="183718" cy="189841"/>
            </a:xfrm>
            <a:prstGeom prst="rect">
              <a:avLst/>
            </a:prstGeom>
            <a:ln w="12700" cap="flat">
              <a:noFill/>
              <a:miter lim="400000"/>
            </a:ln>
            <a:effectLst/>
          </p:spPr>
        </p:pic>
        <p:pic>
          <p:nvPicPr>
            <p:cNvPr id="357" name="image39.png"/>
            <p:cNvPicPr/>
            <p:nvPr/>
          </p:nvPicPr>
          <p:blipFill>
            <a:blip r:embed="rId3">
              <a:extLst/>
            </a:blip>
            <a:stretch>
              <a:fillRect/>
            </a:stretch>
          </p:blipFill>
          <p:spPr>
            <a:xfrm>
              <a:off x="918580" y="612387"/>
              <a:ext cx="183718" cy="189841"/>
            </a:xfrm>
            <a:prstGeom prst="rect">
              <a:avLst/>
            </a:prstGeom>
            <a:ln w="12700" cap="flat">
              <a:noFill/>
              <a:miter lim="400000"/>
            </a:ln>
            <a:effectLst/>
          </p:spPr>
        </p:pic>
        <p:pic>
          <p:nvPicPr>
            <p:cNvPr id="358" name="image39.png"/>
            <p:cNvPicPr/>
            <p:nvPr/>
          </p:nvPicPr>
          <p:blipFill>
            <a:blip r:embed="rId3">
              <a:extLst/>
            </a:blip>
            <a:stretch>
              <a:fillRect/>
            </a:stretch>
          </p:blipFill>
          <p:spPr>
            <a:xfrm>
              <a:off x="918580" y="917815"/>
              <a:ext cx="183718" cy="190607"/>
            </a:xfrm>
            <a:prstGeom prst="rect">
              <a:avLst/>
            </a:prstGeom>
            <a:ln w="12700" cap="flat">
              <a:noFill/>
              <a:miter lim="400000"/>
            </a:ln>
            <a:effectLst/>
          </p:spPr>
        </p:pic>
      </p:grpSp>
      <p:grpSp>
        <p:nvGrpSpPr>
          <p:cNvPr id="362" name="Group 362"/>
          <p:cNvGrpSpPr/>
          <p:nvPr/>
        </p:nvGrpSpPr>
        <p:grpSpPr>
          <a:xfrm>
            <a:off x="879992" y="1257584"/>
            <a:ext cx="860795" cy="860798"/>
            <a:chOff x="0" y="0"/>
            <a:chExt cx="860794" cy="860796"/>
          </a:xfrm>
        </p:grpSpPr>
        <p:sp>
          <p:nvSpPr>
            <p:cNvPr id="360" name="Shape 360"/>
            <p:cNvSpPr/>
            <p:nvPr/>
          </p:nvSpPr>
          <p:spPr>
            <a:xfrm>
              <a:off x="0" y="0"/>
              <a:ext cx="860795" cy="860796"/>
            </a:xfrm>
            <a:custGeom>
              <a:avLst/>
              <a:gdLst/>
              <a:ahLst/>
              <a:cxnLst>
                <a:cxn ang="0">
                  <a:pos x="wd2" y="hd2"/>
                </a:cxn>
                <a:cxn ang="5400000">
                  <a:pos x="wd2" y="hd2"/>
                </a:cxn>
                <a:cxn ang="10800000">
                  <a:pos x="wd2" y="hd2"/>
                </a:cxn>
                <a:cxn ang="16200000">
                  <a:pos x="wd2" y="hd2"/>
                </a:cxn>
              </a:cxnLst>
              <a:rect l="0" t="0" r="r" b="b"/>
              <a:pathLst>
                <a:path w="21600" h="21600" extrusionOk="0">
                  <a:moveTo>
                    <a:pt x="21600" y="10885"/>
                  </a:moveTo>
                  <a:lnTo>
                    <a:pt x="21600" y="0"/>
                  </a:lnTo>
                  <a:lnTo>
                    <a:pt x="0" y="0"/>
                  </a:lnTo>
                  <a:lnTo>
                    <a:pt x="0" y="19729"/>
                  </a:lnTo>
                  <a:lnTo>
                    <a:pt x="1163" y="19729"/>
                  </a:lnTo>
                  <a:lnTo>
                    <a:pt x="1163" y="21600"/>
                  </a:lnTo>
                  <a:lnTo>
                    <a:pt x="20603" y="21600"/>
                  </a:lnTo>
                  <a:lnTo>
                    <a:pt x="20603" y="19729"/>
                  </a:lnTo>
                  <a:lnTo>
                    <a:pt x="21600" y="19729"/>
                  </a:lnTo>
                  <a:lnTo>
                    <a:pt x="21600" y="10885"/>
                  </a:lnTo>
                  <a:close/>
                </a:path>
              </a:pathLst>
            </a:custGeom>
            <a:solidFill>
              <a:srgbClr val="C0C0C0"/>
            </a:solidFill>
            <a:ln w="9525"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endParaRPr/>
            </a:p>
          </p:txBody>
        </p:sp>
        <p:sp>
          <p:nvSpPr>
            <p:cNvPr id="361" name="Shape 361"/>
            <p:cNvSpPr/>
            <p:nvPr/>
          </p:nvSpPr>
          <p:spPr>
            <a:xfrm>
              <a:off x="46347" y="61012"/>
              <a:ext cx="774716" cy="799785"/>
            </a:xfrm>
            <a:custGeom>
              <a:avLst/>
              <a:gdLst/>
              <a:ahLst/>
              <a:cxnLst>
                <a:cxn ang="0">
                  <a:pos x="wd2" y="hd2"/>
                </a:cxn>
                <a:cxn ang="5400000">
                  <a:pos x="wd2" y="hd2"/>
                </a:cxn>
                <a:cxn ang="10800000">
                  <a:pos x="wd2" y="hd2"/>
                </a:cxn>
                <a:cxn ang="16200000">
                  <a:pos x="wd2" y="hd2"/>
                </a:cxn>
              </a:cxnLst>
              <a:rect l="0" t="0" r="r" b="b"/>
              <a:pathLst>
                <a:path w="21600" h="21600" extrusionOk="0">
                  <a:moveTo>
                    <a:pt x="0" y="19586"/>
                  </a:moveTo>
                  <a:lnTo>
                    <a:pt x="21600" y="19586"/>
                  </a:lnTo>
                  <a:lnTo>
                    <a:pt x="0" y="19586"/>
                  </a:lnTo>
                  <a:moveTo>
                    <a:pt x="369" y="915"/>
                  </a:moveTo>
                  <a:lnTo>
                    <a:pt x="5354" y="915"/>
                  </a:lnTo>
                  <a:lnTo>
                    <a:pt x="369" y="915"/>
                  </a:lnTo>
                  <a:lnTo>
                    <a:pt x="369" y="2014"/>
                  </a:lnTo>
                  <a:lnTo>
                    <a:pt x="5354" y="2014"/>
                  </a:lnTo>
                  <a:lnTo>
                    <a:pt x="369" y="2014"/>
                  </a:lnTo>
                  <a:lnTo>
                    <a:pt x="369" y="3112"/>
                  </a:lnTo>
                  <a:lnTo>
                    <a:pt x="5354" y="3112"/>
                  </a:lnTo>
                  <a:lnTo>
                    <a:pt x="369" y="3112"/>
                  </a:lnTo>
                  <a:lnTo>
                    <a:pt x="369" y="4210"/>
                  </a:lnTo>
                  <a:lnTo>
                    <a:pt x="5354" y="4210"/>
                  </a:lnTo>
                  <a:lnTo>
                    <a:pt x="369" y="4210"/>
                  </a:lnTo>
                  <a:lnTo>
                    <a:pt x="369" y="5308"/>
                  </a:lnTo>
                  <a:lnTo>
                    <a:pt x="5354" y="5308"/>
                  </a:lnTo>
                  <a:lnTo>
                    <a:pt x="369" y="5308"/>
                  </a:lnTo>
                  <a:lnTo>
                    <a:pt x="369" y="6406"/>
                  </a:lnTo>
                  <a:lnTo>
                    <a:pt x="5354" y="6406"/>
                  </a:lnTo>
                  <a:lnTo>
                    <a:pt x="369" y="6406"/>
                  </a:lnTo>
                  <a:lnTo>
                    <a:pt x="369" y="7505"/>
                  </a:lnTo>
                  <a:lnTo>
                    <a:pt x="5354" y="7505"/>
                  </a:lnTo>
                  <a:lnTo>
                    <a:pt x="369" y="7505"/>
                  </a:lnTo>
                  <a:lnTo>
                    <a:pt x="369" y="8603"/>
                  </a:lnTo>
                  <a:lnTo>
                    <a:pt x="5354" y="8603"/>
                  </a:lnTo>
                  <a:lnTo>
                    <a:pt x="369" y="8603"/>
                  </a:lnTo>
                  <a:lnTo>
                    <a:pt x="369" y="9702"/>
                  </a:lnTo>
                  <a:lnTo>
                    <a:pt x="5354" y="9702"/>
                  </a:lnTo>
                  <a:lnTo>
                    <a:pt x="369" y="9702"/>
                  </a:lnTo>
                  <a:lnTo>
                    <a:pt x="369" y="10799"/>
                  </a:lnTo>
                  <a:lnTo>
                    <a:pt x="5354" y="10799"/>
                  </a:lnTo>
                  <a:lnTo>
                    <a:pt x="369" y="10799"/>
                  </a:lnTo>
                  <a:lnTo>
                    <a:pt x="369" y="11898"/>
                  </a:lnTo>
                  <a:lnTo>
                    <a:pt x="5354" y="11898"/>
                  </a:lnTo>
                  <a:lnTo>
                    <a:pt x="369" y="11898"/>
                  </a:lnTo>
                  <a:lnTo>
                    <a:pt x="369" y="12996"/>
                  </a:lnTo>
                  <a:lnTo>
                    <a:pt x="5354" y="12996"/>
                  </a:lnTo>
                  <a:lnTo>
                    <a:pt x="369" y="12996"/>
                  </a:lnTo>
                  <a:lnTo>
                    <a:pt x="369" y="14095"/>
                  </a:lnTo>
                  <a:lnTo>
                    <a:pt x="5354" y="14095"/>
                  </a:lnTo>
                  <a:lnTo>
                    <a:pt x="369" y="14095"/>
                  </a:lnTo>
                  <a:lnTo>
                    <a:pt x="369" y="15193"/>
                  </a:lnTo>
                  <a:lnTo>
                    <a:pt x="5354" y="15193"/>
                  </a:lnTo>
                  <a:lnTo>
                    <a:pt x="369" y="15193"/>
                  </a:lnTo>
                  <a:lnTo>
                    <a:pt x="369" y="16292"/>
                  </a:lnTo>
                  <a:lnTo>
                    <a:pt x="5354" y="16292"/>
                  </a:lnTo>
                  <a:lnTo>
                    <a:pt x="369" y="16292"/>
                  </a:lnTo>
                  <a:lnTo>
                    <a:pt x="369" y="17390"/>
                  </a:lnTo>
                  <a:lnTo>
                    <a:pt x="5354" y="17390"/>
                  </a:lnTo>
                  <a:lnTo>
                    <a:pt x="369" y="17390"/>
                  </a:lnTo>
                  <a:moveTo>
                    <a:pt x="923" y="19586"/>
                  </a:moveTo>
                  <a:lnTo>
                    <a:pt x="923" y="21600"/>
                  </a:lnTo>
                  <a:lnTo>
                    <a:pt x="923" y="19586"/>
                  </a:lnTo>
                  <a:lnTo>
                    <a:pt x="1661" y="19586"/>
                  </a:lnTo>
                  <a:lnTo>
                    <a:pt x="1661" y="21600"/>
                  </a:lnTo>
                  <a:lnTo>
                    <a:pt x="1661" y="19586"/>
                  </a:lnTo>
                  <a:lnTo>
                    <a:pt x="2584" y="19586"/>
                  </a:lnTo>
                  <a:lnTo>
                    <a:pt x="2584" y="21600"/>
                  </a:lnTo>
                  <a:lnTo>
                    <a:pt x="2584" y="19586"/>
                  </a:lnTo>
                  <a:lnTo>
                    <a:pt x="3508" y="19586"/>
                  </a:lnTo>
                  <a:lnTo>
                    <a:pt x="3508" y="21600"/>
                  </a:lnTo>
                  <a:lnTo>
                    <a:pt x="3508" y="19586"/>
                  </a:lnTo>
                  <a:lnTo>
                    <a:pt x="4431" y="19586"/>
                  </a:lnTo>
                  <a:lnTo>
                    <a:pt x="4431" y="21600"/>
                  </a:lnTo>
                  <a:lnTo>
                    <a:pt x="4431" y="19586"/>
                  </a:lnTo>
                  <a:lnTo>
                    <a:pt x="5354" y="19586"/>
                  </a:lnTo>
                  <a:lnTo>
                    <a:pt x="5354" y="21600"/>
                  </a:lnTo>
                  <a:lnTo>
                    <a:pt x="5354" y="19586"/>
                  </a:lnTo>
                  <a:lnTo>
                    <a:pt x="6277" y="19586"/>
                  </a:lnTo>
                  <a:lnTo>
                    <a:pt x="6277" y="21600"/>
                  </a:lnTo>
                  <a:lnTo>
                    <a:pt x="6277" y="19586"/>
                  </a:lnTo>
                  <a:lnTo>
                    <a:pt x="7200" y="19586"/>
                  </a:lnTo>
                  <a:lnTo>
                    <a:pt x="7200" y="21600"/>
                  </a:lnTo>
                  <a:lnTo>
                    <a:pt x="7200" y="19586"/>
                  </a:lnTo>
                  <a:lnTo>
                    <a:pt x="8123" y="19586"/>
                  </a:lnTo>
                  <a:lnTo>
                    <a:pt x="8123" y="21600"/>
                  </a:lnTo>
                  <a:lnTo>
                    <a:pt x="8123" y="19586"/>
                  </a:lnTo>
                  <a:lnTo>
                    <a:pt x="9047" y="19586"/>
                  </a:lnTo>
                  <a:lnTo>
                    <a:pt x="9047" y="21600"/>
                  </a:lnTo>
                  <a:lnTo>
                    <a:pt x="9047" y="19586"/>
                  </a:lnTo>
                  <a:lnTo>
                    <a:pt x="9969" y="19586"/>
                  </a:lnTo>
                  <a:lnTo>
                    <a:pt x="9969" y="21600"/>
                  </a:lnTo>
                  <a:lnTo>
                    <a:pt x="9969" y="19586"/>
                  </a:lnTo>
                  <a:lnTo>
                    <a:pt x="10892" y="19586"/>
                  </a:lnTo>
                  <a:lnTo>
                    <a:pt x="10892" y="21600"/>
                  </a:lnTo>
                  <a:lnTo>
                    <a:pt x="10892" y="19586"/>
                  </a:lnTo>
                  <a:lnTo>
                    <a:pt x="11816" y="19586"/>
                  </a:lnTo>
                  <a:lnTo>
                    <a:pt x="11816" y="21600"/>
                  </a:lnTo>
                  <a:lnTo>
                    <a:pt x="11816" y="19586"/>
                  </a:lnTo>
                  <a:lnTo>
                    <a:pt x="12554" y="19586"/>
                  </a:lnTo>
                  <a:lnTo>
                    <a:pt x="12554" y="21600"/>
                  </a:lnTo>
                  <a:lnTo>
                    <a:pt x="12554" y="19586"/>
                  </a:lnTo>
                  <a:lnTo>
                    <a:pt x="13477" y="19586"/>
                  </a:lnTo>
                  <a:lnTo>
                    <a:pt x="13477" y="21600"/>
                  </a:lnTo>
                  <a:lnTo>
                    <a:pt x="13477" y="19586"/>
                  </a:lnTo>
                  <a:lnTo>
                    <a:pt x="14400" y="19586"/>
                  </a:lnTo>
                  <a:lnTo>
                    <a:pt x="14400" y="21600"/>
                  </a:lnTo>
                  <a:lnTo>
                    <a:pt x="14400" y="19586"/>
                  </a:lnTo>
                  <a:lnTo>
                    <a:pt x="15323" y="19586"/>
                  </a:lnTo>
                  <a:lnTo>
                    <a:pt x="15323" y="21600"/>
                  </a:lnTo>
                  <a:lnTo>
                    <a:pt x="15323" y="19586"/>
                  </a:lnTo>
                  <a:lnTo>
                    <a:pt x="16247" y="19586"/>
                  </a:lnTo>
                  <a:lnTo>
                    <a:pt x="16247" y="21600"/>
                  </a:lnTo>
                  <a:lnTo>
                    <a:pt x="16247" y="19586"/>
                  </a:lnTo>
                  <a:lnTo>
                    <a:pt x="17169" y="19586"/>
                  </a:lnTo>
                  <a:lnTo>
                    <a:pt x="17169" y="21600"/>
                  </a:lnTo>
                  <a:lnTo>
                    <a:pt x="17169" y="19586"/>
                  </a:lnTo>
                  <a:lnTo>
                    <a:pt x="18092" y="19586"/>
                  </a:lnTo>
                  <a:lnTo>
                    <a:pt x="18092" y="21600"/>
                  </a:lnTo>
                  <a:lnTo>
                    <a:pt x="18092" y="19586"/>
                  </a:lnTo>
                  <a:lnTo>
                    <a:pt x="19016" y="19586"/>
                  </a:lnTo>
                  <a:lnTo>
                    <a:pt x="19016" y="21600"/>
                  </a:lnTo>
                  <a:lnTo>
                    <a:pt x="19016" y="19586"/>
                  </a:lnTo>
                  <a:lnTo>
                    <a:pt x="19939" y="19586"/>
                  </a:lnTo>
                  <a:lnTo>
                    <a:pt x="19939" y="21600"/>
                  </a:lnTo>
                  <a:lnTo>
                    <a:pt x="19939" y="19586"/>
                  </a:lnTo>
                  <a:lnTo>
                    <a:pt x="20861" y="19586"/>
                  </a:lnTo>
                  <a:lnTo>
                    <a:pt x="20861" y="21600"/>
                  </a:lnTo>
                  <a:lnTo>
                    <a:pt x="20861" y="19586"/>
                  </a:lnTo>
                  <a:moveTo>
                    <a:pt x="369" y="0"/>
                  </a:moveTo>
                  <a:lnTo>
                    <a:pt x="5354" y="0"/>
                  </a:lnTo>
                  <a:lnTo>
                    <a:pt x="5354" y="18305"/>
                  </a:lnTo>
                  <a:lnTo>
                    <a:pt x="369" y="18305"/>
                  </a:lnTo>
                  <a:lnTo>
                    <a:pt x="369" y="0"/>
                  </a:lnTo>
                  <a:moveTo>
                    <a:pt x="6831" y="0"/>
                  </a:moveTo>
                  <a:lnTo>
                    <a:pt x="7569" y="0"/>
                  </a:lnTo>
                  <a:lnTo>
                    <a:pt x="7569" y="7322"/>
                  </a:lnTo>
                  <a:lnTo>
                    <a:pt x="6831" y="7322"/>
                  </a:lnTo>
                  <a:lnTo>
                    <a:pt x="6831" y="0"/>
                  </a:lnTo>
                  <a:moveTo>
                    <a:pt x="6647" y="8970"/>
                  </a:moveTo>
                  <a:lnTo>
                    <a:pt x="7754" y="8970"/>
                  </a:lnTo>
                  <a:lnTo>
                    <a:pt x="7754" y="9885"/>
                  </a:lnTo>
                  <a:lnTo>
                    <a:pt x="6647" y="9885"/>
                  </a:lnTo>
                  <a:lnTo>
                    <a:pt x="6647" y="8970"/>
                  </a:lnTo>
                  <a:moveTo>
                    <a:pt x="8677" y="0"/>
                  </a:moveTo>
                  <a:lnTo>
                    <a:pt x="12554" y="0"/>
                  </a:lnTo>
                  <a:lnTo>
                    <a:pt x="12554" y="4210"/>
                  </a:lnTo>
                  <a:lnTo>
                    <a:pt x="8677" y="4210"/>
                  </a:lnTo>
                  <a:lnTo>
                    <a:pt x="8677" y="0"/>
                  </a:lnTo>
                  <a:moveTo>
                    <a:pt x="13847" y="0"/>
                  </a:moveTo>
                  <a:lnTo>
                    <a:pt x="21231" y="0"/>
                  </a:lnTo>
                  <a:lnTo>
                    <a:pt x="21231" y="4210"/>
                  </a:lnTo>
                  <a:lnTo>
                    <a:pt x="13847" y="4210"/>
                  </a:lnTo>
                  <a:lnTo>
                    <a:pt x="13847" y="0"/>
                  </a:lnTo>
                  <a:moveTo>
                    <a:pt x="19384" y="5308"/>
                  </a:moveTo>
                  <a:lnTo>
                    <a:pt x="21416" y="5308"/>
                  </a:lnTo>
                  <a:lnTo>
                    <a:pt x="21416" y="10068"/>
                  </a:lnTo>
                  <a:lnTo>
                    <a:pt x="19384" y="10068"/>
                  </a:lnTo>
                  <a:lnTo>
                    <a:pt x="19384" y="5308"/>
                  </a:lnTo>
                </a:path>
              </a:pathLst>
            </a:custGeom>
            <a:noFill/>
            <a:ln w="9525"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endParaRPr/>
            </a:p>
          </p:txBody>
        </p:sp>
      </p:grpSp>
      <p:sp>
        <p:nvSpPr>
          <p:cNvPr id="363" name="Shape 363"/>
          <p:cNvSpPr/>
          <p:nvPr/>
        </p:nvSpPr>
        <p:spPr>
          <a:xfrm>
            <a:off x="518092" y="2276691"/>
            <a:ext cx="1584594"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200">
                <a:latin typeface="Arial"/>
                <a:ea typeface="Arial"/>
                <a:cs typeface="Arial"/>
                <a:sym typeface="Arial"/>
              </a:defRPr>
            </a:lvl1pPr>
          </a:lstStyle>
          <a:p>
            <a:pPr lvl="0">
              <a:defRPr sz="1800">
                <a:solidFill>
                  <a:srgbClr val="000000"/>
                </a:solidFill>
              </a:defRPr>
            </a:pPr>
            <a:r>
              <a:rPr sz="1200" dirty="0" smtClean="0">
                <a:solidFill>
                  <a:schemeClr val="accent3">
                    <a:lumMod val="50000"/>
                  </a:schemeClr>
                </a:solidFill>
              </a:rPr>
              <a:t>GB</a:t>
            </a:r>
            <a:r>
              <a:rPr lang="en-US" sz="1200" dirty="0" smtClean="0">
                <a:solidFill>
                  <a:schemeClr val="accent3">
                    <a:lumMod val="50000"/>
                  </a:schemeClr>
                </a:solidFill>
              </a:rPr>
              <a:t>s</a:t>
            </a:r>
            <a:r>
              <a:rPr sz="1200" dirty="0" smtClean="0">
                <a:solidFill>
                  <a:schemeClr val="accent3">
                    <a:lumMod val="50000"/>
                  </a:schemeClr>
                </a:solidFill>
              </a:rPr>
              <a:t> </a:t>
            </a:r>
            <a:r>
              <a:rPr sz="1200" dirty="0">
                <a:solidFill>
                  <a:schemeClr val="accent3">
                    <a:lumMod val="50000"/>
                  </a:schemeClr>
                </a:solidFill>
              </a:rPr>
              <a:t>of logs pushed to </a:t>
            </a:r>
            <a:r>
              <a:rPr lang="en-US" sz="1200" dirty="0" smtClean="0">
                <a:solidFill>
                  <a:schemeClr val="accent3">
                    <a:lumMod val="50000"/>
                  </a:schemeClr>
                </a:solidFill>
              </a:rPr>
              <a:t>Amazon </a:t>
            </a:r>
            <a:r>
              <a:rPr sz="1200" dirty="0" smtClean="0">
                <a:solidFill>
                  <a:schemeClr val="accent3">
                    <a:lumMod val="50000"/>
                  </a:schemeClr>
                </a:solidFill>
              </a:rPr>
              <a:t>S3 </a:t>
            </a:r>
            <a:r>
              <a:rPr sz="1200" dirty="0">
                <a:solidFill>
                  <a:schemeClr val="accent3">
                    <a:lumMod val="50000"/>
                  </a:schemeClr>
                </a:solidFill>
              </a:rPr>
              <a:t>hourly</a:t>
            </a:r>
          </a:p>
        </p:txBody>
      </p:sp>
      <p:sp>
        <p:nvSpPr>
          <p:cNvPr id="364" name="Shape 364"/>
          <p:cNvSpPr/>
          <p:nvPr/>
        </p:nvSpPr>
        <p:spPr>
          <a:xfrm flipV="1">
            <a:off x="2047647" y="1700543"/>
            <a:ext cx="946980" cy="3481"/>
          </a:xfrm>
          <a:prstGeom prst="line">
            <a:avLst/>
          </a:prstGeom>
          <a:ln w="25400">
            <a:solidFill>
              <a:schemeClr val="accent3">
                <a:lumMod val="50000"/>
              </a:schemeClr>
            </a:solidFill>
            <a:tailEnd type="triangle"/>
          </a:ln>
        </p:spPr>
        <p:txBody>
          <a:bodyPr lIns="0" tIns="0" rIns="0" bIns="0"/>
          <a:lstStyle/>
          <a:p>
            <a:pPr lvl="0">
              <a:defRPr sz="1200">
                <a:solidFill>
                  <a:srgbClr val="000000"/>
                </a:solidFill>
              </a:defRPr>
            </a:pPr>
            <a:endParaRPr>
              <a:solidFill>
                <a:schemeClr val="accent3">
                  <a:lumMod val="50000"/>
                </a:schemeClr>
              </a:solidFill>
            </a:endParaRPr>
          </a:p>
        </p:txBody>
      </p:sp>
      <p:sp>
        <p:nvSpPr>
          <p:cNvPr id="365" name="Shape 365"/>
          <p:cNvSpPr/>
          <p:nvPr/>
        </p:nvSpPr>
        <p:spPr>
          <a:xfrm>
            <a:off x="5677784" y="2359667"/>
            <a:ext cx="1584593"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200">
                <a:latin typeface="Arial"/>
                <a:ea typeface="Arial"/>
                <a:cs typeface="Arial"/>
                <a:sym typeface="Arial"/>
              </a:defRPr>
            </a:lvl1pPr>
          </a:lstStyle>
          <a:p>
            <a:pPr lvl="0">
              <a:defRPr sz="1800">
                <a:solidFill>
                  <a:srgbClr val="000000"/>
                </a:solidFill>
              </a:defRPr>
            </a:pPr>
            <a:r>
              <a:rPr sz="1200" dirty="0">
                <a:solidFill>
                  <a:schemeClr val="accent3">
                    <a:lumMod val="50000"/>
                  </a:schemeClr>
                </a:solidFill>
              </a:rPr>
              <a:t>Daily </a:t>
            </a:r>
            <a:r>
              <a:rPr lang="en-US" sz="1200" dirty="0" smtClean="0">
                <a:solidFill>
                  <a:schemeClr val="accent3">
                    <a:lumMod val="50000"/>
                  </a:schemeClr>
                </a:solidFill>
              </a:rPr>
              <a:t>Amazon </a:t>
            </a:r>
            <a:r>
              <a:rPr sz="1200" dirty="0" smtClean="0">
                <a:solidFill>
                  <a:schemeClr val="accent3">
                    <a:lumMod val="50000"/>
                  </a:schemeClr>
                </a:solidFill>
              </a:rPr>
              <a:t>EMR </a:t>
            </a:r>
            <a:r>
              <a:rPr sz="1200" dirty="0">
                <a:solidFill>
                  <a:schemeClr val="accent3">
                    <a:lumMod val="50000"/>
                  </a:schemeClr>
                </a:solidFill>
              </a:rPr>
              <a:t>cluster using Hive to process data</a:t>
            </a:r>
          </a:p>
        </p:txBody>
      </p:sp>
      <p:sp>
        <p:nvSpPr>
          <p:cNvPr id="367" name="Shape 367"/>
          <p:cNvSpPr/>
          <p:nvPr/>
        </p:nvSpPr>
        <p:spPr>
          <a:xfrm>
            <a:off x="2994627" y="2359667"/>
            <a:ext cx="1584593"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200">
                <a:latin typeface="Arial"/>
                <a:ea typeface="Arial"/>
                <a:cs typeface="Arial"/>
                <a:sym typeface="Arial"/>
              </a:defRPr>
            </a:lvl1pPr>
          </a:lstStyle>
          <a:p>
            <a:pPr lvl="0">
              <a:defRPr sz="1800">
                <a:solidFill>
                  <a:srgbClr val="000000"/>
                </a:solidFill>
              </a:defRPr>
            </a:pPr>
            <a:r>
              <a:rPr sz="1200" dirty="0">
                <a:solidFill>
                  <a:schemeClr val="accent3">
                    <a:lumMod val="50000"/>
                  </a:schemeClr>
                </a:solidFill>
              </a:rPr>
              <a:t>Input and output stored in </a:t>
            </a:r>
            <a:r>
              <a:rPr lang="en-US" sz="1200" dirty="0" smtClean="0">
                <a:solidFill>
                  <a:schemeClr val="accent3">
                    <a:lumMod val="50000"/>
                  </a:schemeClr>
                </a:solidFill>
              </a:rPr>
              <a:t>Amazon </a:t>
            </a:r>
            <a:r>
              <a:rPr sz="1200" dirty="0" smtClean="0">
                <a:solidFill>
                  <a:schemeClr val="accent3">
                    <a:lumMod val="50000"/>
                  </a:schemeClr>
                </a:solidFill>
              </a:rPr>
              <a:t>S3</a:t>
            </a:r>
            <a:endParaRPr sz="1200" dirty="0">
              <a:solidFill>
                <a:schemeClr val="accent3">
                  <a:lumMod val="50000"/>
                </a:schemeClr>
              </a:solidFill>
            </a:endParaRPr>
          </a:p>
        </p:txBody>
      </p:sp>
      <p:sp>
        <p:nvSpPr>
          <p:cNvPr id="368" name="Shape 368"/>
          <p:cNvSpPr/>
          <p:nvPr/>
        </p:nvSpPr>
        <p:spPr>
          <a:xfrm flipH="1">
            <a:off x="4579218" y="1700544"/>
            <a:ext cx="948897" cy="0"/>
          </a:xfrm>
          <a:prstGeom prst="line">
            <a:avLst/>
          </a:prstGeom>
          <a:ln w="25400">
            <a:solidFill>
              <a:schemeClr val="accent3">
                <a:lumMod val="50000"/>
              </a:schemeClr>
            </a:solidFill>
            <a:headEnd type="triangle"/>
            <a:tailEnd type="triangle"/>
          </a:ln>
        </p:spPr>
        <p:txBody>
          <a:bodyPr lIns="0" tIns="0" rIns="0" bIns="0"/>
          <a:lstStyle/>
          <a:p>
            <a:pPr lvl="0">
              <a:defRPr sz="1200">
                <a:solidFill>
                  <a:srgbClr val="000000"/>
                </a:solidFill>
              </a:defRPr>
            </a:pPr>
            <a:endParaRPr>
              <a:solidFill>
                <a:schemeClr val="accent3">
                  <a:lumMod val="50000"/>
                </a:schemeClr>
              </a:solidFill>
            </a:endParaRPr>
          </a:p>
        </p:txBody>
      </p:sp>
      <p:sp>
        <p:nvSpPr>
          <p:cNvPr id="29" name="TextBox 28"/>
          <p:cNvSpPr txBox="1"/>
          <p:nvPr/>
        </p:nvSpPr>
        <p:spPr>
          <a:xfrm>
            <a:off x="4296019" y="4347333"/>
            <a:ext cx="1584591" cy="461665"/>
          </a:xfrm>
          <a:prstGeom prst="rect">
            <a:avLst/>
          </a:prstGeom>
          <a:noFill/>
        </p:spPr>
        <p:txBody>
          <a:bodyPr wrap="square" rtlCol="0">
            <a:spAutoFit/>
          </a:bodyPr>
          <a:lstStyle/>
          <a:p>
            <a:pPr algn="ctr"/>
            <a:r>
              <a:rPr lang="en-US" sz="1200" dirty="0" smtClean="0">
                <a:solidFill>
                  <a:schemeClr val="accent3">
                    <a:lumMod val="50000"/>
                  </a:schemeClr>
                </a:solidFill>
              </a:rPr>
              <a:t>Load subset into Redshift DW</a:t>
            </a:r>
            <a:endParaRPr lang="en-US" sz="1200" dirty="0">
              <a:solidFill>
                <a:schemeClr val="accent3">
                  <a:lumMod val="50000"/>
                </a:schemeClr>
              </a:solidFill>
            </a:endParaRPr>
          </a:p>
        </p:txBody>
      </p:sp>
      <p:pic>
        <p:nvPicPr>
          <p:cNvPr id="30" name="Picture 29" descr="RedShif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955" y="3331523"/>
            <a:ext cx="1028385" cy="1028385"/>
          </a:xfrm>
          <a:prstGeom prst="rect">
            <a:avLst/>
          </a:prstGeom>
        </p:spPr>
      </p:pic>
      <p:cxnSp>
        <p:nvCxnSpPr>
          <p:cNvPr id="10" name="Elbow Connector 9"/>
          <p:cNvCxnSpPr>
            <a:stCxn id="367" idx="2"/>
            <a:endCxn id="30" idx="1"/>
          </p:cNvCxnSpPr>
          <p:nvPr/>
        </p:nvCxnSpPr>
        <p:spPr>
          <a:xfrm rot="16200000" flipH="1">
            <a:off x="3639745" y="2968506"/>
            <a:ext cx="1024388" cy="730031"/>
          </a:xfrm>
          <a:prstGeom prst="bentConnector2">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365" idx="2"/>
            <a:endCxn id="30" idx="3"/>
          </p:cNvCxnSpPr>
          <p:nvPr/>
        </p:nvCxnSpPr>
        <p:spPr>
          <a:xfrm rot="5400000">
            <a:off x="5587850" y="2963485"/>
            <a:ext cx="839722" cy="924741"/>
          </a:xfrm>
          <a:prstGeom prst="bentConnector2">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868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a:t>
            </a:r>
            <a:r>
              <a:rPr lang="en-US" dirty="0"/>
              <a:t>#2: </a:t>
            </a:r>
            <a:r>
              <a:rPr lang="en-US" dirty="0" smtClean="0"/>
              <a:t>Online data-store</a:t>
            </a:r>
            <a:endParaRPr lang="en-US" dirty="0"/>
          </a:p>
        </p:txBody>
      </p:sp>
      <p:pic>
        <p:nvPicPr>
          <p:cNvPr id="371" name="image40.png"/>
          <p:cNvPicPr/>
          <p:nvPr/>
        </p:nvPicPr>
        <p:blipFill>
          <a:blip r:embed="rId2">
            <a:extLst/>
          </a:blip>
          <a:stretch>
            <a:fillRect/>
          </a:stretch>
        </p:blipFill>
        <p:spPr>
          <a:xfrm rot="116030">
            <a:off x="3120255" y="933952"/>
            <a:ext cx="1078062" cy="1095176"/>
          </a:xfrm>
          <a:prstGeom prst="rect">
            <a:avLst/>
          </a:prstGeom>
          <a:ln w="12700">
            <a:miter lim="400000"/>
          </a:ln>
        </p:spPr>
      </p:pic>
      <p:grpSp>
        <p:nvGrpSpPr>
          <p:cNvPr id="374" name="Group 374"/>
          <p:cNvGrpSpPr/>
          <p:nvPr/>
        </p:nvGrpSpPr>
        <p:grpSpPr>
          <a:xfrm>
            <a:off x="526610" y="981498"/>
            <a:ext cx="860795" cy="860798"/>
            <a:chOff x="0" y="0"/>
            <a:chExt cx="860794" cy="860796"/>
          </a:xfrm>
        </p:grpSpPr>
        <p:sp>
          <p:nvSpPr>
            <p:cNvPr id="372" name="Shape 372"/>
            <p:cNvSpPr/>
            <p:nvPr/>
          </p:nvSpPr>
          <p:spPr>
            <a:xfrm>
              <a:off x="0" y="0"/>
              <a:ext cx="860795" cy="860796"/>
            </a:xfrm>
            <a:custGeom>
              <a:avLst/>
              <a:gdLst/>
              <a:ahLst/>
              <a:cxnLst>
                <a:cxn ang="0">
                  <a:pos x="wd2" y="hd2"/>
                </a:cxn>
                <a:cxn ang="5400000">
                  <a:pos x="wd2" y="hd2"/>
                </a:cxn>
                <a:cxn ang="10800000">
                  <a:pos x="wd2" y="hd2"/>
                </a:cxn>
                <a:cxn ang="16200000">
                  <a:pos x="wd2" y="hd2"/>
                </a:cxn>
              </a:cxnLst>
              <a:rect l="0" t="0" r="r" b="b"/>
              <a:pathLst>
                <a:path w="21600" h="21600" extrusionOk="0">
                  <a:moveTo>
                    <a:pt x="21600" y="10885"/>
                  </a:moveTo>
                  <a:lnTo>
                    <a:pt x="21600" y="0"/>
                  </a:lnTo>
                  <a:lnTo>
                    <a:pt x="0" y="0"/>
                  </a:lnTo>
                  <a:lnTo>
                    <a:pt x="0" y="19729"/>
                  </a:lnTo>
                  <a:lnTo>
                    <a:pt x="1163" y="19729"/>
                  </a:lnTo>
                  <a:lnTo>
                    <a:pt x="1163" y="21600"/>
                  </a:lnTo>
                  <a:lnTo>
                    <a:pt x="20603" y="21600"/>
                  </a:lnTo>
                  <a:lnTo>
                    <a:pt x="20603" y="19729"/>
                  </a:lnTo>
                  <a:lnTo>
                    <a:pt x="21600" y="19729"/>
                  </a:lnTo>
                  <a:lnTo>
                    <a:pt x="21600" y="10885"/>
                  </a:lnTo>
                  <a:close/>
                </a:path>
              </a:pathLst>
            </a:custGeom>
            <a:solidFill>
              <a:srgbClr val="C0C0C0"/>
            </a:solidFill>
            <a:ln w="9525"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endParaRPr/>
            </a:p>
          </p:txBody>
        </p:sp>
        <p:sp>
          <p:nvSpPr>
            <p:cNvPr id="373" name="Shape 373"/>
            <p:cNvSpPr/>
            <p:nvPr/>
          </p:nvSpPr>
          <p:spPr>
            <a:xfrm>
              <a:off x="46347" y="61012"/>
              <a:ext cx="774716" cy="799785"/>
            </a:xfrm>
            <a:custGeom>
              <a:avLst/>
              <a:gdLst/>
              <a:ahLst/>
              <a:cxnLst>
                <a:cxn ang="0">
                  <a:pos x="wd2" y="hd2"/>
                </a:cxn>
                <a:cxn ang="5400000">
                  <a:pos x="wd2" y="hd2"/>
                </a:cxn>
                <a:cxn ang="10800000">
                  <a:pos x="wd2" y="hd2"/>
                </a:cxn>
                <a:cxn ang="16200000">
                  <a:pos x="wd2" y="hd2"/>
                </a:cxn>
              </a:cxnLst>
              <a:rect l="0" t="0" r="r" b="b"/>
              <a:pathLst>
                <a:path w="21600" h="21600" extrusionOk="0">
                  <a:moveTo>
                    <a:pt x="0" y="19586"/>
                  </a:moveTo>
                  <a:lnTo>
                    <a:pt x="21600" y="19586"/>
                  </a:lnTo>
                  <a:lnTo>
                    <a:pt x="0" y="19586"/>
                  </a:lnTo>
                  <a:moveTo>
                    <a:pt x="369" y="915"/>
                  </a:moveTo>
                  <a:lnTo>
                    <a:pt x="5354" y="915"/>
                  </a:lnTo>
                  <a:lnTo>
                    <a:pt x="369" y="915"/>
                  </a:lnTo>
                  <a:lnTo>
                    <a:pt x="369" y="2014"/>
                  </a:lnTo>
                  <a:lnTo>
                    <a:pt x="5354" y="2014"/>
                  </a:lnTo>
                  <a:lnTo>
                    <a:pt x="369" y="2014"/>
                  </a:lnTo>
                  <a:lnTo>
                    <a:pt x="369" y="3112"/>
                  </a:lnTo>
                  <a:lnTo>
                    <a:pt x="5354" y="3112"/>
                  </a:lnTo>
                  <a:lnTo>
                    <a:pt x="369" y="3112"/>
                  </a:lnTo>
                  <a:lnTo>
                    <a:pt x="369" y="4210"/>
                  </a:lnTo>
                  <a:lnTo>
                    <a:pt x="5354" y="4210"/>
                  </a:lnTo>
                  <a:lnTo>
                    <a:pt x="369" y="4210"/>
                  </a:lnTo>
                  <a:lnTo>
                    <a:pt x="369" y="5308"/>
                  </a:lnTo>
                  <a:lnTo>
                    <a:pt x="5354" y="5308"/>
                  </a:lnTo>
                  <a:lnTo>
                    <a:pt x="369" y="5308"/>
                  </a:lnTo>
                  <a:lnTo>
                    <a:pt x="369" y="6406"/>
                  </a:lnTo>
                  <a:lnTo>
                    <a:pt x="5354" y="6406"/>
                  </a:lnTo>
                  <a:lnTo>
                    <a:pt x="369" y="6406"/>
                  </a:lnTo>
                  <a:lnTo>
                    <a:pt x="369" y="7505"/>
                  </a:lnTo>
                  <a:lnTo>
                    <a:pt x="5354" y="7505"/>
                  </a:lnTo>
                  <a:lnTo>
                    <a:pt x="369" y="7505"/>
                  </a:lnTo>
                  <a:lnTo>
                    <a:pt x="369" y="8603"/>
                  </a:lnTo>
                  <a:lnTo>
                    <a:pt x="5354" y="8603"/>
                  </a:lnTo>
                  <a:lnTo>
                    <a:pt x="369" y="8603"/>
                  </a:lnTo>
                  <a:lnTo>
                    <a:pt x="369" y="9702"/>
                  </a:lnTo>
                  <a:lnTo>
                    <a:pt x="5354" y="9702"/>
                  </a:lnTo>
                  <a:lnTo>
                    <a:pt x="369" y="9702"/>
                  </a:lnTo>
                  <a:lnTo>
                    <a:pt x="369" y="10799"/>
                  </a:lnTo>
                  <a:lnTo>
                    <a:pt x="5354" y="10799"/>
                  </a:lnTo>
                  <a:lnTo>
                    <a:pt x="369" y="10799"/>
                  </a:lnTo>
                  <a:lnTo>
                    <a:pt x="369" y="11898"/>
                  </a:lnTo>
                  <a:lnTo>
                    <a:pt x="5354" y="11898"/>
                  </a:lnTo>
                  <a:lnTo>
                    <a:pt x="369" y="11898"/>
                  </a:lnTo>
                  <a:lnTo>
                    <a:pt x="369" y="12996"/>
                  </a:lnTo>
                  <a:lnTo>
                    <a:pt x="5354" y="12996"/>
                  </a:lnTo>
                  <a:lnTo>
                    <a:pt x="369" y="12996"/>
                  </a:lnTo>
                  <a:lnTo>
                    <a:pt x="369" y="14095"/>
                  </a:lnTo>
                  <a:lnTo>
                    <a:pt x="5354" y="14095"/>
                  </a:lnTo>
                  <a:lnTo>
                    <a:pt x="369" y="14095"/>
                  </a:lnTo>
                  <a:lnTo>
                    <a:pt x="369" y="15193"/>
                  </a:lnTo>
                  <a:lnTo>
                    <a:pt x="5354" y="15193"/>
                  </a:lnTo>
                  <a:lnTo>
                    <a:pt x="369" y="15193"/>
                  </a:lnTo>
                  <a:lnTo>
                    <a:pt x="369" y="16292"/>
                  </a:lnTo>
                  <a:lnTo>
                    <a:pt x="5354" y="16292"/>
                  </a:lnTo>
                  <a:lnTo>
                    <a:pt x="369" y="16292"/>
                  </a:lnTo>
                  <a:lnTo>
                    <a:pt x="369" y="17390"/>
                  </a:lnTo>
                  <a:lnTo>
                    <a:pt x="5354" y="17390"/>
                  </a:lnTo>
                  <a:lnTo>
                    <a:pt x="369" y="17390"/>
                  </a:lnTo>
                  <a:moveTo>
                    <a:pt x="923" y="19586"/>
                  </a:moveTo>
                  <a:lnTo>
                    <a:pt x="923" y="21600"/>
                  </a:lnTo>
                  <a:lnTo>
                    <a:pt x="923" y="19586"/>
                  </a:lnTo>
                  <a:lnTo>
                    <a:pt x="1661" y="19586"/>
                  </a:lnTo>
                  <a:lnTo>
                    <a:pt x="1661" y="21600"/>
                  </a:lnTo>
                  <a:lnTo>
                    <a:pt x="1661" y="19586"/>
                  </a:lnTo>
                  <a:lnTo>
                    <a:pt x="2584" y="19586"/>
                  </a:lnTo>
                  <a:lnTo>
                    <a:pt x="2584" y="21600"/>
                  </a:lnTo>
                  <a:lnTo>
                    <a:pt x="2584" y="19586"/>
                  </a:lnTo>
                  <a:lnTo>
                    <a:pt x="3508" y="19586"/>
                  </a:lnTo>
                  <a:lnTo>
                    <a:pt x="3508" y="21600"/>
                  </a:lnTo>
                  <a:lnTo>
                    <a:pt x="3508" y="19586"/>
                  </a:lnTo>
                  <a:lnTo>
                    <a:pt x="4431" y="19586"/>
                  </a:lnTo>
                  <a:lnTo>
                    <a:pt x="4431" y="21600"/>
                  </a:lnTo>
                  <a:lnTo>
                    <a:pt x="4431" y="19586"/>
                  </a:lnTo>
                  <a:lnTo>
                    <a:pt x="5354" y="19586"/>
                  </a:lnTo>
                  <a:lnTo>
                    <a:pt x="5354" y="21600"/>
                  </a:lnTo>
                  <a:lnTo>
                    <a:pt x="5354" y="19586"/>
                  </a:lnTo>
                  <a:lnTo>
                    <a:pt x="6277" y="19586"/>
                  </a:lnTo>
                  <a:lnTo>
                    <a:pt x="6277" y="21600"/>
                  </a:lnTo>
                  <a:lnTo>
                    <a:pt x="6277" y="19586"/>
                  </a:lnTo>
                  <a:lnTo>
                    <a:pt x="7200" y="19586"/>
                  </a:lnTo>
                  <a:lnTo>
                    <a:pt x="7200" y="21600"/>
                  </a:lnTo>
                  <a:lnTo>
                    <a:pt x="7200" y="19586"/>
                  </a:lnTo>
                  <a:lnTo>
                    <a:pt x="8123" y="19586"/>
                  </a:lnTo>
                  <a:lnTo>
                    <a:pt x="8123" y="21600"/>
                  </a:lnTo>
                  <a:lnTo>
                    <a:pt x="8123" y="19586"/>
                  </a:lnTo>
                  <a:lnTo>
                    <a:pt x="9047" y="19586"/>
                  </a:lnTo>
                  <a:lnTo>
                    <a:pt x="9047" y="21600"/>
                  </a:lnTo>
                  <a:lnTo>
                    <a:pt x="9047" y="19586"/>
                  </a:lnTo>
                  <a:lnTo>
                    <a:pt x="9969" y="19586"/>
                  </a:lnTo>
                  <a:lnTo>
                    <a:pt x="9969" y="21600"/>
                  </a:lnTo>
                  <a:lnTo>
                    <a:pt x="9969" y="19586"/>
                  </a:lnTo>
                  <a:lnTo>
                    <a:pt x="10892" y="19586"/>
                  </a:lnTo>
                  <a:lnTo>
                    <a:pt x="10892" y="21600"/>
                  </a:lnTo>
                  <a:lnTo>
                    <a:pt x="10892" y="19586"/>
                  </a:lnTo>
                  <a:lnTo>
                    <a:pt x="11816" y="19586"/>
                  </a:lnTo>
                  <a:lnTo>
                    <a:pt x="11816" y="21600"/>
                  </a:lnTo>
                  <a:lnTo>
                    <a:pt x="11816" y="19586"/>
                  </a:lnTo>
                  <a:lnTo>
                    <a:pt x="12554" y="19586"/>
                  </a:lnTo>
                  <a:lnTo>
                    <a:pt x="12554" y="21600"/>
                  </a:lnTo>
                  <a:lnTo>
                    <a:pt x="12554" y="19586"/>
                  </a:lnTo>
                  <a:lnTo>
                    <a:pt x="13477" y="19586"/>
                  </a:lnTo>
                  <a:lnTo>
                    <a:pt x="13477" y="21600"/>
                  </a:lnTo>
                  <a:lnTo>
                    <a:pt x="13477" y="19586"/>
                  </a:lnTo>
                  <a:lnTo>
                    <a:pt x="14400" y="19586"/>
                  </a:lnTo>
                  <a:lnTo>
                    <a:pt x="14400" y="21600"/>
                  </a:lnTo>
                  <a:lnTo>
                    <a:pt x="14400" y="19586"/>
                  </a:lnTo>
                  <a:lnTo>
                    <a:pt x="15323" y="19586"/>
                  </a:lnTo>
                  <a:lnTo>
                    <a:pt x="15323" y="21600"/>
                  </a:lnTo>
                  <a:lnTo>
                    <a:pt x="15323" y="19586"/>
                  </a:lnTo>
                  <a:lnTo>
                    <a:pt x="16247" y="19586"/>
                  </a:lnTo>
                  <a:lnTo>
                    <a:pt x="16247" y="21600"/>
                  </a:lnTo>
                  <a:lnTo>
                    <a:pt x="16247" y="19586"/>
                  </a:lnTo>
                  <a:lnTo>
                    <a:pt x="17169" y="19586"/>
                  </a:lnTo>
                  <a:lnTo>
                    <a:pt x="17169" y="21600"/>
                  </a:lnTo>
                  <a:lnTo>
                    <a:pt x="17169" y="19586"/>
                  </a:lnTo>
                  <a:lnTo>
                    <a:pt x="18092" y="19586"/>
                  </a:lnTo>
                  <a:lnTo>
                    <a:pt x="18092" y="21600"/>
                  </a:lnTo>
                  <a:lnTo>
                    <a:pt x="18092" y="19586"/>
                  </a:lnTo>
                  <a:lnTo>
                    <a:pt x="19016" y="19586"/>
                  </a:lnTo>
                  <a:lnTo>
                    <a:pt x="19016" y="21600"/>
                  </a:lnTo>
                  <a:lnTo>
                    <a:pt x="19016" y="19586"/>
                  </a:lnTo>
                  <a:lnTo>
                    <a:pt x="19939" y="19586"/>
                  </a:lnTo>
                  <a:lnTo>
                    <a:pt x="19939" y="21600"/>
                  </a:lnTo>
                  <a:lnTo>
                    <a:pt x="19939" y="19586"/>
                  </a:lnTo>
                  <a:lnTo>
                    <a:pt x="20861" y="19586"/>
                  </a:lnTo>
                  <a:lnTo>
                    <a:pt x="20861" y="21600"/>
                  </a:lnTo>
                  <a:lnTo>
                    <a:pt x="20861" y="19586"/>
                  </a:lnTo>
                  <a:moveTo>
                    <a:pt x="369" y="0"/>
                  </a:moveTo>
                  <a:lnTo>
                    <a:pt x="5354" y="0"/>
                  </a:lnTo>
                  <a:lnTo>
                    <a:pt x="5354" y="18305"/>
                  </a:lnTo>
                  <a:lnTo>
                    <a:pt x="369" y="18305"/>
                  </a:lnTo>
                  <a:lnTo>
                    <a:pt x="369" y="0"/>
                  </a:lnTo>
                  <a:moveTo>
                    <a:pt x="6831" y="0"/>
                  </a:moveTo>
                  <a:lnTo>
                    <a:pt x="7569" y="0"/>
                  </a:lnTo>
                  <a:lnTo>
                    <a:pt x="7569" y="7322"/>
                  </a:lnTo>
                  <a:lnTo>
                    <a:pt x="6831" y="7322"/>
                  </a:lnTo>
                  <a:lnTo>
                    <a:pt x="6831" y="0"/>
                  </a:lnTo>
                  <a:moveTo>
                    <a:pt x="6647" y="8970"/>
                  </a:moveTo>
                  <a:lnTo>
                    <a:pt x="7754" y="8970"/>
                  </a:lnTo>
                  <a:lnTo>
                    <a:pt x="7754" y="9885"/>
                  </a:lnTo>
                  <a:lnTo>
                    <a:pt x="6647" y="9885"/>
                  </a:lnTo>
                  <a:lnTo>
                    <a:pt x="6647" y="8970"/>
                  </a:lnTo>
                  <a:moveTo>
                    <a:pt x="8677" y="0"/>
                  </a:moveTo>
                  <a:lnTo>
                    <a:pt x="12554" y="0"/>
                  </a:lnTo>
                  <a:lnTo>
                    <a:pt x="12554" y="4210"/>
                  </a:lnTo>
                  <a:lnTo>
                    <a:pt x="8677" y="4210"/>
                  </a:lnTo>
                  <a:lnTo>
                    <a:pt x="8677" y="0"/>
                  </a:lnTo>
                  <a:moveTo>
                    <a:pt x="13847" y="0"/>
                  </a:moveTo>
                  <a:lnTo>
                    <a:pt x="21231" y="0"/>
                  </a:lnTo>
                  <a:lnTo>
                    <a:pt x="21231" y="4210"/>
                  </a:lnTo>
                  <a:lnTo>
                    <a:pt x="13847" y="4210"/>
                  </a:lnTo>
                  <a:lnTo>
                    <a:pt x="13847" y="0"/>
                  </a:lnTo>
                  <a:moveTo>
                    <a:pt x="19384" y="5308"/>
                  </a:moveTo>
                  <a:lnTo>
                    <a:pt x="21416" y="5308"/>
                  </a:lnTo>
                  <a:lnTo>
                    <a:pt x="21416" y="10068"/>
                  </a:lnTo>
                  <a:lnTo>
                    <a:pt x="19384" y="10068"/>
                  </a:lnTo>
                  <a:lnTo>
                    <a:pt x="19384" y="5308"/>
                  </a:lnTo>
                </a:path>
              </a:pathLst>
            </a:custGeom>
            <a:noFill/>
            <a:ln w="9525"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endParaRPr/>
            </a:p>
          </p:txBody>
        </p:sp>
      </p:grpSp>
      <p:sp>
        <p:nvSpPr>
          <p:cNvPr id="375" name="Shape 375"/>
          <p:cNvSpPr/>
          <p:nvPr/>
        </p:nvSpPr>
        <p:spPr>
          <a:xfrm>
            <a:off x="1607238" y="1458522"/>
            <a:ext cx="1356012" cy="0"/>
          </a:xfrm>
          <a:prstGeom prst="line">
            <a:avLst/>
          </a:prstGeom>
          <a:ln w="25400">
            <a:solidFill>
              <a:schemeClr val="accent3">
                <a:lumMod val="50000"/>
              </a:schemeClr>
            </a:solidFill>
            <a:tailEnd type="triangle"/>
          </a:ln>
        </p:spPr>
        <p:txBody>
          <a:bodyPr lIns="0" tIns="0" rIns="0" bIns="0"/>
          <a:lstStyle/>
          <a:p>
            <a:pPr lvl="0">
              <a:defRPr sz="1200">
                <a:solidFill>
                  <a:srgbClr val="000000"/>
                </a:solidFill>
              </a:defRPr>
            </a:pPr>
            <a:endParaRPr/>
          </a:p>
        </p:txBody>
      </p:sp>
      <p:sp>
        <p:nvSpPr>
          <p:cNvPr id="377" name="Shape 377"/>
          <p:cNvSpPr/>
          <p:nvPr/>
        </p:nvSpPr>
        <p:spPr>
          <a:xfrm>
            <a:off x="3591953" y="2130347"/>
            <a:ext cx="0" cy="553311"/>
          </a:xfrm>
          <a:prstGeom prst="line">
            <a:avLst/>
          </a:prstGeom>
          <a:ln w="25400">
            <a:solidFill>
              <a:schemeClr val="accent3">
                <a:lumMod val="50000"/>
              </a:schemeClr>
            </a:solidFill>
            <a:tailEnd type="triangle"/>
          </a:ln>
        </p:spPr>
        <p:txBody>
          <a:bodyPr lIns="0" tIns="0" rIns="0" bIns="0"/>
          <a:lstStyle/>
          <a:p>
            <a:pPr lvl="0">
              <a:defRPr sz="1200">
                <a:solidFill>
                  <a:srgbClr val="000000"/>
                </a:solidFill>
              </a:defRPr>
            </a:pPr>
            <a:endParaRPr>
              <a:solidFill>
                <a:schemeClr val="accent3">
                  <a:lumMod val="50000"/>
                </a:schemeClr>
              </a:solidFill>
            </a:endParaRPr>
          </a:p>
        </p:txBody>
      </p:sp>
      <p:grpSp>
        <p:nvGrpSpPr>
          <p:cNvPr id="394" name="Group 394"/>
          <p:cNvGrpSpPr/>
          <p:nvPr/>
        </p:nvGrpSpPr>
        <p:grpSpPr>
          <a:xfrm>
            <a:off x="3284599" y="2683660"/>
            <a:ext cx="908836" cy="913885"/>
            <a:chOff x="0" y="-1"/>
            <a:chExt cx="908834" cy="913884"/>
          </a:xfrm>
        </p:grpSpPr>
        <p:pic>
          <p:nvPicPr>
            <p:cNvPr id="378" name="image39.png"/>
            <p:cNvPicPr/>
            <p:nvPr/>
          </p:nvPicPr>
          <p:blipFill>
            <a:blip r:embed="rId3">
              <a:extLst/>
            </a:blip>
            <a:stretch>
              <a:fillRect/>
            </a:stretch>
          </p:blipFill>
          <p:spPr>
            <a:xfrm>
              <a:off x="504908" y="-2"/>
              <a:ext cx="151474" cy="156525"/>
            </a:xfrm>
            <a:prstGeom prst="rect">
              <a:avLst/>
            </a:prstGeom>
            <a:ln w="12700" cap="flat">
              <a:noFill/>
              <a:miter lim="400000"/>
            </a:ln>
            <a:effectLst/>
          </p:spPr>
        </p:pic>
        <p:pic>
          <p:nvPicPr>
            <p:cNvPr id="379" name="image39.png"/>
            <p:cNvPicPr/>
            <p:nvPr/>
          </p:nvPicPr>
          <p:blipFill>
            <a:blip r:embed="rId3">
              <a:extLst/>
            </a:blip>
            <a:stretch>
              <a:fillRect/>
            </a:stretch>
          </p:blipFill>
          <p:spPr>
            <a:xfrm>
              <a:off x="504908" y="252453"/>
              <a:ext cx="151474" cy="156523"/>
            </a:xfrm>
            <a:prstGeom prst="rect">
              <a:avLst/>
            </a:prstGeom>
            <a:ln w="12700" cap="flat">
              <a:noFill/>
              <a:miter lim="400000"/>
            </a:ln>
            <a:effectLst/>
          </p:spPr>
        </p:pic>
        <p:pic>
          <p:nvPicPr>
            <p:cNvPr id="380" name="image39.png"/>
            <p:cNvPicPr/>
            <p:nvPr/>
          </p:nvPicPr>
          <p:blipFill>
            <a:blip r:embed="rId3">
              <a:extLst/>
            </a:blip>
            <a:stretch>
              <a:fillRect/>
            </a:stretch>
          </p:blipFill>
          <p:spPr>
            <a:xfrm>
              <a:off x="504908" y="504906"/>
              <a:ext cx="151474" cy="156523"/>
            </a:xfrm>
            <a:prstGeom prst="rect">
              <a:avLst/>
            </a:prstGeom>
            <a:ln w="12700" cap="flat">
              <a:noFill/>
              <a:miter lim="400000"/>
            </a:ln>
            <a:effectLst/>
          </p:spPr>
        </p:pic>
        <p:pic>
          <p:nvPicPr>
            <p:cNvPr id="381" name="image39.png"/>
            <p:cNvPicPr/>
            <p:nvPr/>
          </p:nvPicPr>
          <p:blipFill>
            <a:blip r:embed="rId3">
              <a:extLst/>
            </a:blip>
            <a:stretch>
              <a:fillRect/>
            </a:stretch>
          </p:blipFill>
          <p:spPr>
            <a:xfrm>
              <a:off x="504908" y="756729"/>
              <a:ext cx="151474" cy="157155"/>
            </a:xfrm>
            <a:prstGeom prst="rect">
              <a:avLst/>
            </a:prstGeom>
            <a:ln w="12700" cap="flat">
              <a:noFill/>
              <a:miter lim="400000"/>
            </a:ln>
            <a:effectLst/>
          </p:spPr>
        </p:pic>
        <p:pic>
          <p:nvPicPr>
            <p:cNvPr id="382" name="image39.png"/>
            <p:cNvPicPr/>
            <p:nvPr/>
          </p:nvPicPr>
          <p:blipFill>
            <a:blip r:embed="rId3">
              <a:extLst/>
            </a:blip>
            <a:stretch>
              <a:fillRect/>
            </a:stretch>
          </p:blipFill>
          <p:spPr>
            <a:xfrm>
              <a:off x="252453" y="-2"/>
              <a:ext cx="151474" cy="156525"/>
            </a:xfrm>
            <a:prstGeom prst="rect">
              <a:avLst/>
            </a:prstGeom>
            <a:ln w="12700" cap="flat">
              <a:noFill/>
              <a:miter lim="400000"/>
            </a:ln>
            <a:effectLst/>
          </p:spPr>
        </p:pic>
        <p:pic>
          <p:nvPicPr>
            <p:cNvPr id="383" name="image39.png"/>
            <p:cNvPicPr/>
            <p:nvPr/>
          </p:nvPicPr>
          <p:blipFill>
            <a:blip r:embed="rId3">
              <a:extLst/>
            </a:blip>
            <a:stretch>
              <a:fillRect/>
            </a:stretch>
          </p:blipFill>
          <p:spPr>
            <a:xfrm>
              <a:off x="252453" y="252453"/>
              <a:ext cx="151474" cy="156523"/>
            </a:xfrm>
            <a:prstGeom prst="rect">
              <a:avLst/>
            </a:prstGeom>
            <a:ln w="12700" cap="flat">
              <a:noFill/>
              <a:miter lim="400000"/>
            </a:ln>
            <a:effectLst/>
          </p:spPr>
        </p:pic>
        <p:pic>
          <p:nvPicPr>
            <p:cNvPr id="384" name="image39.png"/>
            <p:cNvPicPr/>
            <p:nvPr/>
          </p:nvPicPr>
          <p:blipFill>
            <a:blip r:embed="rId3">
              <a:extLst/>
            </a:blip>
            <a:stretch>
              <a:fillRect/>
            </a:stretch>
          </p:blipFill>
          <p:spPr>
            <a:xfrm>
              <a:off x="252453" y="504906"/>
              <a:ext cx="151474" cy="156523"/>
            </a:xfrm>
            <a:prstGeom prst="rect">
              <a:avLst/>
            </a:prstGeom>
            <a:ln w="12700" cap="flat">
              <a:noFill/>
              <a:miter lim="400000"/>
            </a:ln>
            <a:effectLst/>
          </p:spPr>
        </p:pic>
        <p:pic>
          <p:nvPicPr>
            <p:cNvPr id="385" name="image39.png"/>
            <p:cNvPicPr/>
            <p:nvPr/>
          </p:nvPicPr>
          <p:blipFill>
            <a:blip r:embed="rId3">
              <a:extLst/>
            </a:blip>
            <a:stretch>
              <a:fillRect/>
            </a:stretch>
          </p:blipFill>
          <p:spPr>
            <a:xfrm>
              <a:off x="252453" y="756729"/>
              <a:ext cx="151474" cy="157155"/>
            </a:xfrm>
            <a:prstGeom prst="rect">
              <a:avLst/>
            </a:prstGeom>
            <a:ln w="12700" cap="flat">
              <a:noFill/>
              <a:miter lim="400000"/>
            </a:ln>
            <a:effectLst/>
          </p:spPr>
        </p:pic>
        <p:pic>
          <p:nvPicPr>
            <p:cNvPr id="386" name="image39.png"/>
            <p:cNvPicPr/>
            <p:nvPr/>
          </p:nvPicPr>
          <p:blipFill>
            <a:blip r:embed="rId3">
              <a:extLst/>
            </a:blip>
            <a:stretch>
              <a:fillRect/>
            </a:stretch>
          </p:blipFill>
          <p:spPr>
            <a:xfrm>
              <a:off x="0" y="-2"/>
              <a:ext cx="151474" cy="156525"/>
            </a:xfrm>
            <a:prstGeom prst="rect">
              <a:avLst/>
            </a:prstGeom>
            <a:ln w="12700" cap="flat">
              <a:noFill/>
              <a:miter lim="400000"/>
            </a:ln>
            <a:effectLst/>
          </p:spPr>
        </p:pic>
        <p:pic>
          <p:nvPicPr>
            <p:cNvPr id="387" name="image39.png"/>
            <p:cNvPicPr/>
            <p:nvPr/>
          </p:nvPicPr>
          <p:blipFill>
            <a:blip r:embed="rId3">
              <a:extLst/>
            </a:blip>
            <a:stretch>
              <a:fillRect/>
            </a:stretch>
          </p:blipFill>
          <p:spPr>
            <a:xfrm>
              <a:off x="0" y="252453"/>
              <a:ext cx="151474" cy="156523"/>
            </a:xfrm>
            <a:prstGeom prst="rect">
              <a:avLst/>
            </a:prstGeom>
            <a:ln w="12700" cap="flat">
              <a:noFill/>
              <a:miter lim="400000"/>
            </a:ln>
            <a:effectLst/>
          </p:spPr>
        </p:pic>
        <p:pic>
          <p:nvPicPr>
            <p:cNvPr id="388" name="image39.png"/>
            <p:cNvPicPr/>
            <p:nvPr/>
          </p:nvPicPr>
          <p:blipFill>
            <a:blip r:embed="rId3">
              <a:extLst/>
            </a:blip>
            <a:stretch>
              <a:fillRect/>
            </a:stretch>
          </p:blipFill>
          <p:spPr>
            <a:xfrm>
              <a:off x="0" y="504906"/>
              <a:ext cx="151474" cy="156523"/>
            </a:xfrm>
            <a:prstGeom prst="rect">
              <a:avLst/>
            </a:prstGeom>
            <a:ln w="12700" cap="flat">
              <a:noFill/>
              <a:miter lim="400000"/>
            </a:ln>
            <a:effectLst/>
          </p:spPr>
        </p:pic>
        <p:pic>
          <p:nvPicPr>
            <p:cNvPr id="389" name="image39.png"/>
            <p:cNvPicPr/>
            <p:nvPr/>
          </p:nvPicPr>
          <p:blipFill>
            <a:blip r:embed="rId3">
              <a:extLst/>
            </a:blip>
            <a:stretch>
              <a:fillRect/>
            </a:stretch>
          </p:blipFill>
          <p:spPr>
            <a:xfrm>
              <a:off x="0" y="756729"/>
              <a:ext cx="151474" cy="157155"/>
            </a:xfrm>
            <a:prstGeom prst="rect">
              <a:avLst/>
            </a:prstGeom>
            <a:ln w="12700" cap="flat">
              <a:noFill/>
              <a:miter lim="400000"/>
            </a:ln>
            <a:effectLst/>
          </p:spPr>
        </p:pic>
        <p:pic>
          <p:nvPicPr>
            <p:cNvPr id="390" name="image39.png"/>
            <p:cNvPicPr/>
            <p:nvPr/>
          </p:nvPicPr>
          <p:blipFill>
            <a:blip r:embed="rId3">
              <a:extLst/>
            </a:blip>
            <a:stretch>
              <a:fillRect/>
            </a:stretch>
          </p:blipFill>
          <p:spPr>
            <a:xfrm>
              <a:off x="757361" y="-2"/>
              <a:ext cx="151474" cy="156525"/>
            </a:xfrm>
            <a:prstGeom prst="rect">
              <a:avLst/>
            </a:prstGeom>
            <a:ln w="12700" cap="flat">
              <a:noFill/>
              <a:miter lim="400000"/>
            </a:ln>
            <a:effectLst/>
          </p:spPr>
        </p:pic>
        <p:pic>
          <p:nvPicPr>
            <p:cNvPr id="391" name="image39.png"/>
            <p:cNvPicPr/>
            <p:nvPr/>
          </p:nvPicPr>
          <p:blipFill>
            <a:blip r:embed="rId3">
              <a:extLst/>
            </a:blip>
            <a:stretch>
              <a:fillRect/>
            </a:stretch>
          </p:blipFill>
          <p:spPr>
            <a:xfrm>
              <a:off x="757361" y="252453"/>
              <a:ext cx="151474" cy="156523"/>
            </a:xfrm>
            <a:prstGeom prst="rect">
              <a:avLst/>
            </a:prstGeom>
            <a:ln w="12700" cap="flat">
              <a:noFill/>
              <a:miter lim="400000"/>
            </a:ln>
            <a:effectLst/>
          </p:spPr>
        </p:pic>
        <p:pic>
          <p:nvPicPr>
            <p:cNvPr id="392" name="image39.png"/>
            <p:cNvPicPr/>
            <p:nvPr/>
          </p:nvPicPr>
          <p:blipFill>
            <a:blip r:embed="rId3">
              <a:extLst/>
            </a:blip>
            <a:stretch>
              <a:fillRect/>
            </a:stretch>
          </p:blipFill>
          <p:spPr>
            <a:xfrm>
              <a:off x="757361" y="504906"/>
              <a:ext cx="151474" cy="156523"/>
            </a:xfrm>
            <a:prstGeom prst="rect">
              <a:avLst/>
            </a:prstGeom>
            <a:ln w="12700" cap="flat">
              <a:noFill/>
              <a:miter lim="400000"/>
            </a:ln>
            <a:effectLst/>
          </p:spPr>
        </p:pic>
        <p:pic>
          <p:nvPicPr>
            <p:cNvPr id="393" name="image39.png"/>
            <p:cNvPicPr/>
            <p:nvPr/>
          </p:nvPicPr>
          <p:blipFill>
            <a:blip r:embed="rId3">
              <a:extLst/>
            </a:blip>
            <a:stretch>
              <a:fillRect/>
            </a:stretch>
          </p:blipFill>
          <p:spPr>
            <a:xfrm>
              <a:off x="757361" y="756729"/>
              <a:ext cx="151474" cy="157155"/>
            </a:xfrm>
            <a:prstGeom prst="rect">
              <a:avLst/>
            </a:prstGeom>
            <a:ln w="12700" cap="flat">
              <a:noFill/>
              <a:miter lim="400000"/>
            </a:ln>
            <a:effectLst/>
          </p:spPr>
        </p:pic>
      </p:grpSp>
      <p:sp>
        <p:nvSpPr>
          <p:cNvPr id="395" name="Shape 395"/>
          <p:cNvSpPr/>
          <p:nvPr/>
        </p:nvSpPr>
        <p:spPr>
          <a:xfrm flipH="1">
            <a:off x="4477199" y="1441959"/>
            <a:ext cx="1366700" cy="0"/>
          </a:xfrm>
          <a:prstGeom prst="line">
            <a:avLst/>
          </a:prstGeom>
          <a:ln w="25400">
            <a:solidFill>
              <a:schemeClr val="accent3">
                <a:lumMod val="50000"/>
              </a:schemeClr>
            </a:solidFill>
            <a:headEnd type="triangle"/>
            <a:tailEnd type="triangle"/>
          </a:ln>
        </p:spPr>
        <p:txBody>
          <a:bodyPr lIns="0" tIns="0" rIns="0" bIns="0"/>
          <a:lstStyle/>
          <a:p>
            <a:pPr lvl="0">
              <a:defRPr sz="1200">
                <a:solidFill>
                  <a:srgbClr val="000000"/>
                </a:solidFill>
              </a:defRPr>
            </a:pPr>
            <a:endParaRPr/>
          </a:p>
        </p:txBody>
      </p:sp>
      <p:sp>
        <p:nvSpPr>
          <p:cNvPr id="396" name="Shape 396"/>
          <p:cNvSpPr/>
          <p:nvPr/>
        </p:nvSpPr>
        <p:spPr>
          <a:xfrm>
            <a:off x="191986" y="1894774"/>
            <a:ext cx="1584595"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200">
                <a:latin typeface="Arial"/>
                <a:ea typeface="Arial"/>
                <a:cs typeface="Arial"/>
                <a:sym typeface="Arial"/>
              </a:defRPr>
            </a:lvl1pPr>
          </a:lstStyle>
          <a:p>
            <a:pPr lvl="0">
              <a:defRPr sz="1800">
                <a:solidFill>
                  <a:srgbClr val="000000"/>
                </a:solidFill>
              </a:defRPr>
            </a:pPr>
            <a:r>
              <a:rPr lang="en-US" sz="1200" dirty="0" smtClean="0">
                <a:solidFill>
                  <a:schemeClr val="accent3">
                    <a:lumMod val="50000"/>
                  </a:schemeClr>
                </a:solidFill>
              </a:rPr>
              <a:t>Data </a:t>
            </a:r>
            <a:r>
              <a:rPr sz="1200" dirty="0" smtClean="0">
                <a:solidFill>
                  <a:schemeClr val="accent3">
                    <a:lumMod val="50000"/>
                  </a:schemeClr>
                </a:solidFill>
              </a:rPr>
              <a:t>pushed </a:t>
            </a:r>
            <a:r>
              <a:rPr sz="1200" dirty="0">
                <a:solidFill>
                  <a:schemeClr val="accent3">
                    <a:lumMod val="50000"/>
                  </a:schemeClr>
                </a:solidFill>
              </a:rPr>
              <a:t>to </a:t>
            </a:r>
            <a:r>
              <a:rPr lang="en-US" sz="1200" dirty="0" smtClean="0">
                <a:solidFill>
                  <a:schemeClr val="accent3">
                    <a:lumMod val="50000"/>
                  </a:schemeClr>
                </a:solidFill>
              </a:rPr>
              <a:t>Amazon </a:t>
            </a:r>
            <a:r>
              <a:rPr sz="1200" dirty="0" smtClean="0">
                <a:solidFill>
                  <a:schemeClr val="accent3">
                    <a:lumMod val="50000"/>
                  </a:schemeClr>
                </a:solidFill>
              </a:rPr>
              <a:t>S3</a:t>
            </a:r>
            <a:endParaRPr sz="1200" dirty="0">
              <a:solidFill>
                <a:schemeClr val="accent3">
                  <a:lumMod val="50000"/>
                </a:schemeClr>
              </a:solidFill>
            </a:endParaRPr>
          </a:p>
        </p:txBody>
      </p:sp>
      <p:sp>
        <p:nvSpPr>
          <p:cNvPr id="397" name="Shape 397"/>
          <p:cNvSpPr/>
          <p:nvPr/>
        </p:nvSpPr>
        <p:spPr>
          <a:xfrm>
            <a:off x="2892605" y="2052743"/>
            <a:ext cx="1584594" cy="2769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200">
                <a:latin typeface="Arial"/>
                <a:ea typeface="Arial"/>
                <a:cs typeface="Arial"/>
                <a:sym typeface="Arial"/>
              </a:defRPr>
            </a:lvl1pPr>
          </a:lstStyle>
          <a:p>
            <a:pPr lvl="0">
              <a:defRPr sz="1800">
                <a:solidFill>
                  <a:srgbClr val="000000"/>
                </a:solidFill>
              </a:defRPr>
            </a:pPr>
            <a:endParaRPr sz="1200" dirty="0">
              <a:solidFill>
                <a:schemeClr val="accent3">
                  <a:lumMod val="50000"/>
                </a:schemeClr>
              </a:solidFill>
            </a:endParaRPr>
          </a:p>
        </p:txBody>
      </p:sp>
      <p:sp>
        <p:nvSpPr>
          <p:cNvPr id="398" name="Shape 398"/>
          <p:cNvSpPr/>
          <p:nvPr/>
        </p:nvSpPr>
        <p:spPr>
          <a:xfrm>
            <a:off x="5503959" y="1956910"/>
            <a:ext cx="2176207" cy="646327"/>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ctr">
              <a:defRPr sz="1200">
                <a:latin typeface="Arial"/>
                <a:ea typeface="Arial"/>
                <a:cs typeface="Arial"/>
                <a:sym typeface="Arial"/>
              </a:defRPr>
            </a:lvl1pPr>
          </a:lstStyle>
          <a:p>
            <a:pPr lvl="0">
              <a:defRPr sz="1800">
                <a:solidFill>
                  <a:srgbClr val="000000"/>
                </a:solidFill>
              </a:defRPr>
            </a:pPr>
            <a:r>
              <a:rPr sz="1200" dirty="0">
                <a:solidFill>
                  <a:schemeClr val="accent3">
                    <a:lumMod val="50000"/>
                  </a:schemeClr>
                </a:solidFill>
              </a:rPr>
              <a:t>Daily </a:t>
            </a:r>
            <a:r>
              <a:rPr lang="en-US" sz="1200" dirty="0" smtClean="0">
                <a:solidFill>
                  <a:schemeClr val="accent3">
                    <a:lumMod val="50000"/>
                  </a:schemeClr>
                </a:solidFill>
              </a:rPr>
              <a:t>Amazon </a:t>
            </a:r>
            <a:r>
              <a:rPr sz="1200" dirty="0" smtClean="0">
                <a:solidFill>
                  <a:schemeClr val="accent3">
                    <a:lumMod val="50000"/>
                  </a:schemeClr>
                </a:solidFill>
              </a:rPr>
              <a:t>EMR </a:t>
            </a:r>
            <a:r>
              <a:rPr sz="1200" dirty="0">
                <a:solidFill>
                  <a:schemeClr val="accent3">
                    <a:lumMod val="50000"/>
                  </a:schemeClr>
                </a:solidFill>
              </a:rPr>
              <a:t>cluster </a:t>
            </a:r>
            <a:r>
              <a:rPr lang="en-US" sz="1200" dirty="0" smtClean="0">
                <a:solidFill>
                  <a:schemeClr val="accent3">
                    <a:lumMod val="50000"/>
                  </a:schemeClr>
                </a:solidFill>
              </a:rPr>
              <a:t>Extract, Transform, and Load (</a:t>
            </a:r>
            <a:r>
              <a:rPr sz="1200" dirty="0" smtClean="0">
                <a:solidFill>
                  <a:schemeClr val="accent3">
                    <a:lumMod val="50000"/>
                  </a:schemeClr>
                </a:solidFill>
              </a:rPr>
              <a:t>ETL</a:t>
            </a:r>
            <a:r>
              <a:rPr lang="en-US" sz="1200" dirty="0" smtClean="0">
                <a:solidFill>
                  <a:schemeClr val="accent3">
                    <a:lumMod val="50000"/>
                  </a:schemeClr>
                </a:solidFill>
              </a:rPr>
              <a:t>)</a:t>
            </a:r>
            <a:r>
              <a:rPr sz="1200" dirty="0" smtClean="0">
                <a:solidFill>
                  <a:schemeClr val="accent3">
                    <a:lumMod val="50000"/>
                  </a:schemeClr>
                </a:solidFill>
              </a:rPr>
              <a:t> </a:t>
            </a:r>
            <a:r>
              <a:rPr sz="1200" dirty="0">
                <a:solidFill>
                  <a:schemeClr val="accent3">
                    <a:lumMod val="50000"/>
                  </a:schemeClr>
                </a:solidFill>
              </a:rPr>
              <a:t>data into database</a:t>
            </a:r>
          </a:p>
        </p:txBody>
      </p:sp>
      <p:grpSp>
        <p:nvGrpSpPr>
          <p:cNvPr id="415" name="Group 415"/>
          <p:cNvGrpSpPr/>
          <p:nvPr/>
        </p:nvGrpSpPr>
        <p:grpSpPr>
          <a:xfrm>
            <a:off x="6104820" y="972633"/>
            <a:ext cx="908835" cy="913885"/>
            <a:chOff x="0" y="-1"/>
            <a:chExt cx="908834" cy="913884"/>
          </a:xfrm>
        </p:grpSpPr>
        <p:pic>
          <p:nvPicPr>
            <p:cNvPr id="399" name="image39.png"/>
            <p:cNvPicPr/>
            <p:nvPr/>
          </p:nvPicPr>
          <p:blipFill>
            <a:blip r:embed="rId3">
              <a:extLst/>
            </a:blip>
            <a:stretch>
              <a:fillRect/>
            </a:stretch>
          </p:blipFill>
          <p:spPr>
            <a:xfrm>
              <a:off x="504908" y="-2"/>
              <a:ext cx="151474" cy="156525"/>
            </a:xfrm>
            <a:prstGeom prst="rect">
              <a:avLst/>
            </a:prstGeom>
            <a:ln w="12700" cap="flat">
              <a:noFill/>
              <a:miter lim="400000"/>
            </a:ln>
            <a:effectLst/>
          </p:spPr>
        </p:pic>
        <p:pic>
          <p:nvPicPr>
            <p:cNvPr id="400" name="image39.png"/>
            <p:cNvPicPr/>
            <p:nvPr/>
          </p:nvPicPr>
          <p:blipFill>
            <a:blip r:embed="rId3">
              <a:extLst/>
            </a:blip>
            <a:stretch>
              <a:fillRect/>
            </a:stretch>
          </p:blipFill>
          <p:spPr>
            <a:xfrm>
              <a:off x="504908" y="252453"/>
              <a:ext cx="151474" cy="156523"/>
            </a:xfrm>
            <a:prstGeom prst="rect">
              <a:avLst/>
            </a:prstGeom>
            <a:ln w="12700" cap="flat">
              <a:noFill/>
              <a:miter lim="400000"/>
            </a:ln>
            <a:effectLst/>
          </p:spPr>
        </p:pic>
        <p:pic>
          <p:nvPicPr>
            <p:cNvPr id="401" name="image39.png"/>
            <p:cNvPicPr/>
            <p:nvPr/>
          </p:nvPicPr>
          <p:blipFill>
            <a:blip r:embed="rId3">
              <a:extLst/>
            </a:blip>
            <a:stretch>
              <a:fillRect/>
            </a:stretch>
          </p:blipFill>
          <p:spPr>
            <a:xfrm>
              <a:off x="504908" y="504906"/>
              <a:ext cx="151474" cy="156523"/>
            </a:xfrm>
            <a:prstGeom prst="rect">
              <a:avLst/>
            </a:prstGeom>
            <a:ln w="12700" cap="flat">
              <a:noFill/>
              <a:miter lim="400000"/>
            </a:ln>
            <a:effectLst/>
          </p:spPr>
        </p:pic>
        <p:pic>
          <p:nvPicPr>
            <p:cNvPr id="402" name="image39.png"/>
            <p:cNvPicPr/>
            <p:nvPr/>
          </p:nvPicPr>
          <p:blipFill>
            <a:blip r:embed="rId3">
              <a:extLst/>
            </a:blip>
            <a:stretch>
              <a:fillRect/>
            </a:stretch>
          </p:blipFill>
          <p:spPr>
            <a:xfrm>
              <a:off x="504908" y="756729"/>
              <a:ext cx="151474" cy="157155"/>
            </a:xfrm>
            <a:prstGeom prst="rect">
              <a:avLst/>
            </a:prstGeom>
            <a:ln w="12700" cap="flat">
              <a:noFill/>
              <a:miter lim="400000"/>
            </a:ln>
            <a:effectLst/>
          </p:spPr>
        </p:pic>
        <p:pic>
          <p:nvPicPr>
            <p:cNvPr id="403" name="image39.png"/>
            <p:cNvPicPr/>
            <p:nvPr/>
          </p:nvPicPr>
          <p:blipFill>
            <a:blip r:embed="rId3">
              <a:extLst/>
            </a:blip>
            <a:stretch>
              <a:fillRect/>
            </a:stretch>
          </p:blipFill>
          <p:spPr>
            <a:xfrm>
              <a:off x="252453" y="-2"/>
              <a:ext cx="151474" cy="156525"/>
            </a:xfrm>
            <a:prstGeom prst="rect">
              <a:avLst/>
            </a:prstGeom>
            <a:ln w="12700" cap="flat">
              <a:noFill/>
              <a:miter lim="400000"/>
            </a:ln>
            <a:effectLst/>
          </p:spPr>
        </p:pic>
        <p:pic>
          <p:nvPicPr>
            <p:cNvPr id="404" name="image39.png"/>
            <p:cNvPicPr/>
            <p:nvPr/>
          </p:nvPicPr>
          <p:blipFill>
            <a:blip r:embed="rId3">
              <a:extLst/>
            </a:blip>
            <a:stretch>
              <a:fillRect/>
            </a:stretch>
          </p:blipFill>
          <p:spPr>
            <a:xfrm>
              <a:off x="252453" y="252453"/>
              <a:ext cx="151474" cy="156523"/>
            </a:xfrm>
            <a:prstGeom prst="rect">
              <a:avLst/>
            </a:prstGeom>
            <a:ln w="12700" cap="flat">
              <a:noFill/>
              <a:miter lim="400000"/>
            </a:ln>
            <a:effectLst/>
          </p:spPr>
        </p:pic>
        <p:pic>
          <p:nvPicPr>
            <p:cNvPr id="405" name="image39.png"/>
            <p:cNvPicPr/>
            <p:nvPr/>
          </p:nvPicPr>
          <p:blipFill>
            <a:blip r:embed="rId3">
              <a:extLst/>
            </a:blip>
            <a:stretch>
              <a:fillRect/>
            </a:stretch>
          </p:blipFill>
          <p:spPr>
            <a:xfrm>
              <a:off x="252453" y="504906"/>
              <a:ext cx="151474" cy="156523"/>
            </a:xfrm>
            <a:prstGeom prst="rect">
              <a:avLst/>
            </a:prstGeom>
            <a:ln w="12700" cap="flat">
              <a:noFill/>
              <a:miter lim="400000"/>
            </a:ln>
            <a:effectLst/>
          </p:spPr>
        </p:pic>
        <p:pic>
          <p:nvPicPr>
            <p:cNvPr id="406" name="image39.png"/>
            <p:cNvPicPr/>
            <p:nvPr/>
          </p:nvPicPr>
          <p:blipFill>
            <a:blip r:embed="rId3">
              <a:extLst/>
            </a:blip>
            <a:stretch>
              <a:fillRect/>
            </a:stretch>
          </p:blipFill>
          <p:spPr>
            <a:xfrm>
              <a:off x="252453" y="756729"/>
              <a:ext cx="151474" cy="157155"/>
            </a:xfrm>
            <a:prstGeom prst="rect">
              <a:avLst/>
            </a:prstGeom>
            <a:ln w="12700" cap="flat">
              <a:noFill/>
              <a:miter lim="400000"/>
            </a:ln>
            <a:effectLst/>
          </p:spPr>
        </p:pic>
        <p:pic>
          <p:nvPicPr>
            <p:cNvPr id="407" name="image39.png"/>
            <p:cNvPicPr/>
            <p:nvPr/>
          </p:nvPicPr>
          <p:blipFill>
            <a:blip r:embed="rId3">
              <a:extLst/>
            </a:blip>
            <a:stretch>
              <a:fillRect/>
            </a:stretch>
          </p:blipFill>
          <p:spPr>
            <a:xfrm>
              <a:off x="0" y="-2"/>
              <a:ext cx="151474" cy="156525"/>
            </a:xfrm>
            <a:prstGeom prst="rect">
              <a:avLst/>
            </a:prstGeom>
            <a:ln w="12700" cap="flat">
              <a:noFill/>
              <a:miter lim="400000"/>
            </a:ln>
            <a:effectLst/>
          </p:spPr>
        </p:pic>
        <p:pic>
          <p:nvPicPr>
            <p:cNvPr id="408" name="image39.png"/>
            <p:cNvPicPr/>
            <p:nvPr/>
          </p:nvPicPr>
          <p:blipFill>
            <a:blip r:embed="rId3">
              <a:extLst/>
            </a:blip>
            <a:stretch>
              <a:fillRect/>
            </a:stretch>
          </p:blipFill>
          <p:spPr>
            <a:xfrm>
              <a:off x="0" y="252453"/>
              <a:ext cx="151474" cy="156523"/>
            </a:xfrm>
            <a:prstGeom prst="rect">
              <a:avLst/>
            </a:prstGeom>
            <a:ln w="12700" cap="flat">
              <a:noFill/>
              <a:miter lim="400000"/>
            </a:ln>
            <a:effectLst/>
          </p:spPr>
        </p:pic>
        <p:pic>
          <p:nvPicPr>
            <p:cNvPr id="409" name="image39.png"/>
            <p:cNvPicPr/>
            <p:nvPr/>
          </p:nvPicPr>
          <p:blipFill>
            <a:blip r:embed="rId3">
              <a:extLst/>
            </a:blip>
            <a:stretch>
              <a:fillRect/>
            </a:stretch>
          </p:blipFill>
          <p:spPr>
            <a:xfrm>
              <a:off x="0" y="504906"/>
              <a:ext cx="151474" cy="156523"/>
            </a:xfrm>
            <a:prstGeom prst="rect">
              <a:avLst/>
            </a:prstGeom>
            <a:ln w="12700" cap="flat">
              <a:noFill/>
              <a:miter lim="400000"/>
            </a:ln>
            <a:effectLst/>
          </p:spPr>
        </p:pic>
        <p:pic>
          <p:nvPicPr>
            <p:cNvPr id="410" name="image39.png"/>
            <p:cNvPicPr/>
            <p:nvPr/>
          </p:nvPicPr>
          <p:blipFill>
            <a:blip r:embed="rId3">
              <a:extLst/>
            </a:blip>
            <a:stretch>
              <a:fillRect/>
            </a:stretch>
          </p:blipFill>
          <p:spPr>
            <a:xfrm>
              <a:off x="0" y="756729"/>
              <a:ext cx="151474" cy="157155"/>
            </a:xfrm>
            <a:prstGeom prst="rect">
              <a:avLst/>
            </a:prstGeom>
            <a:ln w="12700" cap="flat">
              <a:noFill/>
              <a:miter lim="400000"/>
            </a:ln>
            <a:effectLst/>
          </p:spPr>
        </p:pic>
        <p:pic>
          <p:nvPicPr>
            <p:cNvPr id="411" name="image39.png"/>
            <p:cNvPicPr/>
            <p:nvPr/>
          </p:nvPicPr>
          <p:blipFill>
            <a:blip r:embed="rId3">
              <a:extLst/>
            </a:blip>
            <a:stretch>
              <a:fillRect/>
            </a:stretch>
          </p:blipFill>
          <p:spPr>
            <a:xfrm>
              <a:off x="757361" y="-2"/>
              <a:ext cx="151474" cy="156525"/>
            </a:xfrm>
            <a:prstGeom prst="rect">
              <a:avLst/>
            </a:prstGeom>
            <a:ln w="12700" cap="flat">
              <a:noFill/>
              <a:miter lim="400000"/>
            </a:ln>
            <a:effectLst/>
          </p:spPr>
        </p:pic>
        <p:pic>
          <p:nvPicPr>
            <p:cNvPr id="412" name="image39.png"/>
            <p:cNvPicPr/>
            <p:nvPr/>
          </p:nvPicPr>
          <p:blipFill>
            <a:blip r:embed="rId3">
              <a:extLst/>
            </a:blip>
            <a:stretch>
              <a:fillRect/>
            </a:stretch>
          </p:blipFill>
          <p:spPr>
            <a:xfrm>
              <a:off x="757361" y="252453"/>
              <a:ext cx="151474" cy="156523"/>
            </a:xfrm>
            <a:prstGeom prst="rect">
              <a:avLst/>
            </a:prstGeom>
            <a:ln w="12700" cap="flat">
              <a:noFill/>
              <a:miter lim="400000"/>
            </a:ln>
            <a:effectLst/>
          </p:spPr>
        </p:pic>
        <p:pic>
          <p:nvPicPr>
            <p:cNvPr id="413" name="image39.png"/>
            <p:cNvPicPr/>
            <p:nvPr/>
          </p:nvPicPr>
          <p:blipFill>
            <a:blip r:embed="rId3">
              <a:extLst/>
            </a:blip>
            <a:stretch>
              <a:fillRect/>
            </a:stretch>
          </p:blipFill>
          <p:spPr>
            <a:xfrm>
              <a:off x="757361" y="504906"/>
              <a:ext cx="151474" cy="156523"/>
            </a:xfrm>
            <a:prstGeom prst="rect">
              <a:avLst/>
            </a:prstGeom>
            <a:ln w="12700" cap="flat">
              <a:noFill/>
              <a:miter lim="400000"/>
            </a:ln>
            <a:effectLst/>
          </p:spPr>
        </p:pic>
        <p:pic>
          <p:nvPicPr>
            <p:cNvPr id="414" name="image39.png"/>
            <p:cNvPicPr/>
            <p:nvPr/>
          </p:nvPicPr>
          <p:blipFill>
            <a:blip r:embed="rId3">
              <a:extLst/>
            </a:blip>
            <a:stretch>
              <a:fillRect/>
            </a:stretch>
          </p:blipFill>
          <p:spPr>
            <a:xfrm>
              <a:off x="757361" y="756729"/>
              <a:ext cx="151474" cy="157155"/>
            </a:xfrm>
            <a:prstGeom prst="rect">
              <a:avLst/>
            </a:prstGeom>
            <a:ln w="12700" cap="flat">
              <a:noFill/>
              <a:miter lim="400000"/>
            </a:ln>
            <a:effectLst/>
          </p:spPr>
        </p:pic>
      </p:grpSp>
      <p:sp>
        <p:nvSpPr>
          <p:cNvPr id="416" name="Shape 416"/>
          <p:cNvSpPr/>
          <p:nvPr/>
        </p:nvSpPr>
        <p:spPr>
          <a:xfrm>
            <a:off x="2605127" y="3746589"/>
            <a:ext cx="2236353"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200">
                <a:latin typeface="Arial"/>
                <a:ea typeface="Arial"/>
                <a:cs typeface="Arial"/>
                <a:sym typeface="Arial"/>
              </a:defRPr>
            </a:lvl1pPr>
          </a:lstStyle>
          <a:p>
            <a:pPr lvl="0">
              <a:defRPr sz="1800">
                <a:solidFill>
                  <a:srgbClr val="000000"/>
                </a:solidFill>
              </a:defRPr>
            </a:pPr>
            <a:r>
              <a:rPr sz="1200" dirty="0">
                <a:solidFill>
                  <a:schemeClr val="accent3">
                    <a:lumMod val="50000"/>
                  </a:schemeClr>
                </a:solidFill>
              </a:rPr>
              <a:t>24/7 </a:t>
            </a:r>
            <a:r>
              <a:rPr lang="en-US" sz="1200" dirty="0" smtClean="0">
                <a:solidFill>
                  <a:schemeClr val="accent3">
                    <a:lumMod val="50000"/>
                  </a:schemeClr>
                </a:solidFill>
              </a:rPr>
              <a:t>Amazon </a:t>
            </a:r>
            <a:r>
              <a:rPr sz="1200" dirty="0" smtClean="0">
                <a:solidFill>
                  <a:schemeClr val="accent3">
                    <a:lumMod val="50000"/>
                  </a:schemeClr>
                </a:solidFill>
              </a:rPr>
              <a:t>EMR </a:t>
            </a:r>
            <a:r>
              <a:rPr sz="1200" dirty="0">
                <a:solidFill>
                  <a:schemeClr val="accent3">
                    <a:lumMod val="50000"/>
                  </a:schemeClr>
                </a:solidFill>
              </a:rPr>
              <a:t>cluster running HBase holds last 2 </a:t>
            </a:r>
            <a:r>
              <a:rPr sz="1200" dirty="0" smtClean="0">
                <a:solidFill>
                  <a:schemeClr val="accent3">
                    <a:lumMod val="50000"/>
                  </a:schemeClr>
                </a:solidFill>
              </a:rPr>
              <a:t>years</a:t>
            </a:r>
            <a:r>
              <a:rPr lang="en-US" sz="1200" dirty="0" smtClean="0">
                <a:solidFill>
                  <a:schemeClr val="accent3">
                    <a:lumMod val="50000"/>
                  </a:schemeClr>
                </a:solidFill>
              </a:rPr>
              <a:t>’ worth</a:t>
            </a:r>
            <a:r>
              <a:rPr sz="1200" dirty="0" smtClean="0">
                <a:solidFill>
                  <a:schemeClr val="accent3">
                    <a:lumMod val="50000"/>
                  </a:schemeClr>
                </a:solidFill>
              </a:rPr>
              <a:t> </a:t>
            </a:r>
            <a:r>
              <a:rPr sz="1200" dirty="0">
                <a:solidFill>
                  <a:schemeClr val="accent3">
                    <a:lumMod val="50000"/>
                  </a:schemeClr>
                </a:solidFill>
              </a:rPr>
              <a:t>of data</a:t>
            </a:r>
          </a:p>
        </p:txBody>
      </p:sp>
      <p:pic>
        <p:nvPicPr>
          <p:cNvPr id="417" name="image57.png" descr="C:\Users\jffritz\AppData\Local\Microsoft\Windows\Temporary Internet Files\Content.IE5\45101PPY\MC900383890[1].wmf"/>
          <p:cNvPicPr/>
          <p:nvPr/>
        </p:nvPicPr>
        <p:blipFill>
          <a:blip r:embed="rId4">
            <a:extLst/>
          </a:blip>
          <a:stretch>
            <a:fillRect/>
          </a:stretch>
        </p:blipFill>
        <p:spPr>
          <a:xfrm>
            <a:off x="5911752" y="2741625"/>
            <a:ext cx="1034522" cy="1031811"/>
          </a:xfrm>
          <a:prstGeom prst="rect">
            <a:avLst/>
          </a:prstGeom>
          <a:ln w="12700">
            <a:miter lim="400000"/>
          </a:ln>
        </p:spPr>
      </p:pic>
      <p:sp>
        <p:nvSpPr>
          <p:cNvPr id="418" name="Shape 418"/>
          <p:cNvSpPr/>
          <p:nvPr/>
        </p:nvSpPr>
        <p:spPr>
          <a:xfrm>
            <a:off x="5350455" y="3843085"/>
            <a:ext cx="1786473" cy="83099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1200">
                <a:latin typeface="Arial"/>
                <a:ea typeface="Arial"/>
                <a:cs typeface="Arial"/>
                <a:sym typeface="Arial"/>
              </a:defRPr>
            </a:lvl1pPr>
          </a:lstStyle>
          <a:p>
            <a:pPr lvl="0">
              <a:defRPr sz="1800">
                <a:solidFill>
                  <a:srgbClr val="000000"/>
                </a:solidFill>
              </a:defRPr>
            </a:pPr>
            <a:r>
              <a:rPr sz="1200" dirty="0">
                <a:solidFill>
                  <a:schemeClr val="accent3">
                    <a:lumMod val="50000"/>
                  </a:schemeClr>
                </a:solidFill>
              </a:rPr>
              <a:t>Front-end service uses HBase cluster to power dashboard with high concurrency</a:t>
            </a:r>
          </a:p>
        </p:txBody>
      </p:sp>
      <p:sp>
        <p:nvSpPr>
          <p:cNvPr id="53" name="Shape 395"/>
          <p:cNvSpPr/>
          <p:nvPr/>
        </p:nvSpPr>
        <p:spPr>
          <a:xfrm flipH="1">
            <a:off x="4334312" y="3244395"/>
            <a:ext cx="1366700" cy="0"/>
          </a:xfrm>
          <a:prstGeom prst="line">
            <a:avLst/>
          </a:prstGeom>
          <a:ln w="25400">
            <a:solidFill>
              <a:schemeClr val="accent3">
                <a:lumMod val="50000"/>
              </a:schemeClr>
            </a:solidFill>
            <a:headEnd type="triangle"/>
            <a:tailEnd type="triangle"/>
          </a:ln>
        </p:spPr>
        <p:txBody>
          <a:bodyPr lIns="0" tIns="0" rIns="0" bIns="0"/>
          <a:lstStyle/>
          <a:p>
            <a:pPr lvl="0">
              <a:defRPr sz="1200">
                <a:solidFill>
                  <a:srgbClr val="000000"/>
                </a:solidFill>
              </a:defRPr>
            </a:pPr>
            <a:endParaRPr>
              <a:solidFill>
                <a:schemeClr val="accent3">
                  <a:lumMod val="50000"/>
                </a:schemeClr>
              </a:solidFill>
            </a:endParaRPr>
          </a:p>
        </p:txBody>
      </p:sp>
    </p:spTree>
    <p:extLst>
      <p:ext uri="{BB962C8B-B14F-4D97-AF65-F5344CB8AC3E}">
        <p14:creationId xmlns:p14="http://schemas.microsoft.com/office/powerpoint/2010/main" val="117229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a:t>
            </a:r>
            <a:r>
              <a:rPr lang="en-US" dirty="0"/>
              <a:t>3: Interactive query</a:t>
            </a:r>
          </a:p>
        </p:txBody>
      </p:sp>
      <p:pic>
        <p:nvPicPr>
          <p:cNvPr id="3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6031">
            <a:off x="2577222" y="987000"/>
            <a:ext cx="1078060" cy="10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5" name="mainfrm"/>
          <p:cNvSpPr>
            <a:spLocks noEditPoints="1" noChangeArrowheads="1"/>
          </p:cNvSpPr>
          <p:nvPr/>
        </p:nvSpPr>
        <p:spPr bwMode="auto">
          <a:xfrm>
            <a:off x="623698" y="1086565"/>
            <a:ext cx="860793" cy="860793"/>
          </a:xfrm>
          <a:custGeom>
            <a:avLst/>
            <a:gdLst>
              <a:gd name="T0" fmla="*/ 0 w 21600"/>
              <a:gd name="T1" fmla="*/ 0 h 21600"/>
              <a:gd name="T2" fmla="*/ 10800 w 21600"/>
              <a:gd name="T3" fmla="*/ 0 h 21600"/>
              <a:gd name="T4" fmla="*/ 21600 w 21600"/>
              <a:gd name="T5" fmla="*/ 0 h 21600"/>
              <a:gd name="T6" fmla="*/ 21600 w 21600"/>
              <a:gd name="T7" fmla="*/ 10800 h 21600"/>
              <a:gd name="T8" fmla="*/ 20603 w 21600"/>
              <a:gd name="T9" fmla="*/ 21600 h 21600"/>
              <a:gd name="T10" fmla="*/ 10800 w 21600"/>
              <a:gd name="T11" fmla="*/ 21600 h 21600"/>
              <a:gd name="T12" fmla="*/ 1163 w 21600"/>
              <a:gd name="T13" fmla="*/ 21600 h 21600"/>
              <a:gd name="T14" fmla="*/ 0 w 21600"/>
              <a:gd name="T15" fmla="*/ 10800 h 21600"/>
              <a:gd name="T16" fmla="*/ 332 w 21600"/>
              <a:gd name="T17" fmla="*/ 22174 h 21600"/>
              <a:gd name="T18" fmla="*/ 21579 w 21600"/>
              <a:gd name="T19" fmla="*/ 27914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cxnSp>
        <p:nvCxnSpPr>
          <p:cNvPr id="36" name="Straight Arrow Connector 35"/>
          <p:cNvCxnSpPr/>
          <p:nvPr/>
        </p:nvCxnSpPr>
        <p:spPr>
          <a:xfrm>
            <a:off x="1600322" y="1532564"/>
            <a:ext cx="960305" cy="13814"/>
          </a:xfrm>
          <a:prstGeom prst="straightConnector1">
            <a:avLst/>
          </a:prstGeom>
          <a:ln>
            <a:solidFill>
              <a:schemeClr val="accent3">
                <a:lumMod val="50000"/>
              </a:schemeClr>
            </a:solidFill>
            <a:tailEnd type="arrow"/>
          </a:ln>
          <a:effectLst/>
        </p:spPr>
        <p:style>
          <a:lnRef idx="2">
            <a:schemeClr val="dk1"/>
          </a:lnRef>
          <a:fillRef idx="0">
            <a:schemeClr val="dk1"/>
          </a:fillRef>
          <a:effectRef idx="1">
            <a:schemeClr val="dk1"/>
          </a:effectRef>
          <a:fontRef idx="minor">
            <a:schemeClr val="tx1"/>
          </a:fontRef>
        </p:style>
      </p:cxnSp>
      <p:grpSp>
        <p:nvGrpSpPr>
          <p:cNvPr id="37" name="Group 36"/>
          <p:cNvGrpSpPr/>
          <p:nvPr/>
        </p:nvGrpSpPr>
        <p:grpSpPr>
          <a:xfrm>
            <a:off x="6207839" y="2191915"/>
            <a:ext cx="797794" cy="802226"/>
            <a:chOff x="5862936" y="1239965"/>
            <a:chExt cx="2286000" cy="2298700"/>
          </a:xfrm>
        </p:grpSpPr>
        <p:pic>
          <p:nvPicPr>
            <p:cNvPr id="3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3"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4"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56" name="TextBox 55"/>
          <p:cNvSpPr txBox="1"/>
          <p:nvPr/>
        </p:nvSpPr>
        <p:spPr>
          <a:xfrm>
            <a:off x="271800" y="2043966"/>
            <a:ext cx="1584591" cy="461665"/>
          </a:xfrm>
          <a:prstGeom prst="rect">
            <a:avLst/>
          </a:prstGeom>
          <a:noFill/>
        </p:spPr>
        <p:txBody>
          <a:bodyPr wrap="square" rtlCol="0">
            <a:spAutoFit/>
          </a:bodyPr>
          <a:lstStyle/>
          <a:p>
            <a:pPr algn="ctr"/>
            <a:r>
              <a:rPr lang="en-US" sz="1200" dirty="0" smtClean="0">
                <a:solidFill>
                  <a:schemeClr val="accent3">
                    <a:lumMod val="50000"/>
                  </a:schemeClr>
                </a:solidFill>
              </a:rPr>
              <a:t>TBs of logs sent daily</a:t>
            </a:r>
            <a:endParaRPr lang="en-US" sz="1200" dirty="0">
              <a:solidFill>
                <a:schemeClr val="accent3">
                  <a:lumMod val="50000"/>
                </a:schemeClr>
              </a:solidFill>
            </a:endParaRPr>
          </a:p>
        </p:txBody>
      </p:sp>
      <p:sp>
        <p:nvSpPr>
          <p:cNvPr id="57" name="TextBox 56"/>
          <p:cNvSpPr txBox="1"/>
          <p:nvPr/>
        </p:nvSpPr>
        <p:spPr>
          <a:xfrm>
            <a:off x="2273355" y="2114917"/>
            <a:ext cx="1703083" cy="276999"/>
          </a:xfrm>
          <a:prstGeom prst="rect">
            <a:avLst/>
          </a:prstGeom>
          <a:noFill/>
        </p:spPr>
        <p:txBody>
          <a:bodyPr wrap="square" rtlCol="0">
            <a:spAutoFit/>
          </a:bodyPr>
          <a:lstStyle/>
          <a:p>
            <a:pPr algn="ctr"/>
            <a:r>
              <a:rPr lang="en-US" sz="1200" dirty="0" smtClean="0">
                <a:solidFill>
                  <a:schemeClr val="accent3">
                    <a:lumMod val="50000"/>
                  </a:schemeClr>
                </a:solidFill>
              </a:rPr>
              <a:t>Logs stored in S3</a:t>
            </a:r>
            <a:endParaRPr lang="en-US" sz="1200" dirty="0">
              <a:solidFill>
                <a:schemeClr val="accent3">
                  <a:lumMod val="50000"/>
                </a:schemeClr>
              </a:solidFill>
            </a:endParaRPr>
          </a:p>
        </p:txBody>
      </p:sp>
      <p:sp>
        <p:nvSpPr>
          <p:cNvPr id="78" name="TextBox 77"/>
          <p:cNvSpPr txBox="1"/>
          <p:nvPr/>
        </p:nvSpPr>
        <p:spPr>
          <a:xfrm>
            <a:off x="5777543" y="4109837"/>
            <a:ext cx="1532172" cy="461665"/>
          </a:xfrm>
          <a:prstGeom prst="rect">
            <a:avLst/>
          </a:prstGeom>
          <a:noFill/>
        </p:spPr>
        <p:txBody>
          <a:bodyPr wrap="square" rtlCol="0">
            <a:spAutoFit/>
          </a:bodyPr>
          <a:lstStyle/>
          <a:p>
            <a:pPr algn="ctr"/>
            <a:r>
              <a:rPr lang="en-US" sz="1200" dirty="0" smtClean="0">
                <a:solidFill>
                  <a:schemeClr val="accent3">
                    <a:lumMod val="50000"/>
                  </a:schemeClr>
                </a:solidFill>
              </a:rPr>
              <a:t>Transient EMR clusters</a:t>
            </a:r>
            <a:endParaRPr lang="en-US" sz="1200" dirty="0">
              <a:solidFill>
                <a:schemeClr val="accent3">
                  <a:lumMod val="50000"/>
                </a:schemeClr>
              </a:solidFill>
            </a:endParaRPr>
          </a:p>
        </p:txBody>
      </p:sp>
      <p:grpSp>
        <p:nvGrpSpPr>
          <p:cNvPr id="62" name="Group 61"/>
          <p:cNvGrpSpPr/>
          <p:nvPr/>
        </p:nvGrpSpPr>
        <p:grpSpPr>
          <a:xfrm>
            <a:off x="6186117" y="3235276"/>
            <a:ext cx="797794" cy="802226"/>
            <a:chOff x="5862936" y="1239965"/>
            <a:chExt cx="2286000" cy="2298700"/>
          </a:xfrm>
        </p:grpSpPr>
        <p:pic>
          <p:nvPicPr>
            <p:cNvPr id="6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9"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0" name="Group 99"/>
          <p:cNvGrpSpPr/>
          <p:nvPr/>
        </p:nvGrpSpPr>
        <p:grpSpPr>
          <a:xfrm>
            <a:off x="6207839" y="1106379"/>
            <a:ext cx="797794" cy="802226"/>
            <a:chOff x="5862936" y="1239965"/>
            <a:chExt cx="2286000" cy="2298700"/>
          </a:xfrm>
        </p:grpSpPr>
        <p:pic>
          <p:nvPicPr>
            <p:cNvPr id="10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0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1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11"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12"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13"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123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14"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1874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15"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2509965"/>
              <a:ext cx="381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16"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936" y="3143378"/>
              <a:ext cx="381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7" name="Picture 6"/>
          <p:cNvPicPr>
            <a:picLocks noChangeAspect="1"/>
          </p:cNvPicPr>
          <p:nvPr/>
        </p:nvPicPr>
        <p:blipFill>
          <a:blip r:embed="rId5"/>
          <a:stretch>
            <a:fillRect/>
          </a:stretch>
        </p:blipFill>
        <p:spPr>
          <a:xfrm>
            <a:off x="7087815" y="1104702"/>
            <a:ext cx="1506549" cy="797155"/>
          </a:xfrm>
          <a:prstGeom prst="rect">
            <a:avLst/>
          </a:prstGeom>
        </p:spPr>
      </p:pic>
      <p:pic>
        <p:nvPicPr>
          <p:cNvPr id="9" name="Picture 8"/>
          <p:cNvPicPr>
            <a:picLocks noChangeAspect="1"/>
          </p:cNvPicPr>
          <p:nvPr/>
        </p:nvPicPr>
        <p:blipFill>
          <a:blip r:embed="rId6"/>
          <a:stretch>
            <a:fillRect/>
          </a:stretch>
        </p:blipFill>
        <p:spPr>
          <a:xfrm>
            <a:off x="7108301" y="2204774"/>
            <a:ext cx="1546619" cy="765092"/>
          </a:xfrm>
          <a:prstGeom prst="rect">
            <a:avLst/>
          </a:prstGeom>
        </p:spPr>
      </p:pic>
      <p:pic>
        <p:nvPicPr>
          <p:cNvPr id="11" name="Picture 10"/>
          <p:cNvPicPr>
            <a:picLocks noChangeAspect="1"/>
          </p:cNvPicPr>
          <p:nvPr/>
        </p:nvPicPr>
        <p:blipFill>
          <a:blip r:embed="rId7"/>
          <a:stretch>
            <a:fillRect/>
          </a:stretch>
        </p:blipFill>
        <p:spPr>
          <a:xfrm>
            <a:off x="7058939" y="3261282"/>
            <a:ext cx="756095" cy="675760"/>
          </a:xfrm>
          <a:prstGeom prst="rect">
            <a:avLst/>
          </a:prstGeom>
        </p:spPr>
      </p:pic>
      <p:pic>
        <p:nvPicPr>
          <p:cNvPr id="12" name="Picture 11"/>
          <p:cNvPicPr>
            <a:picLocks noChangeAspect="1"/>
          </p:cNvPicPr>
          <p:nvPr/>
        </p:nvPicPr>
        <p:blipFill>
          <a:blip r:embed="rId8"/>
          <a:stretch>
            <a:fillRect/>
          </a:stretch>
        </p:blipFill>
        <p:spPr>
          <a:xfrm>
            <a:off x="7815029" y="3265373"/>
            <a:ext cx="983281" cy="687621"/>
          </a:xfrm>
          <a:prstGeom prst="rect">
            <a:avLst/>
          </a:prstGeom>
        </p:spPr>
      </p:pic>
      <p:cxnSp>
        <p:nvCxnSpPr>
          <p:cNvPr id="14" name="Straight Arrow Connector 13"/>
          <p:cNvCxnSpPr/>
          <p:nvPr/>
        </p:nvCxnSpPr>
        <p:spPr>
          <a:xfrm>
            <a:off x="4005928" y="1483674"/>
            <a:ext cx="2057637" cy="0"/>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17" name="Picture 116" descr="RD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1631" y="3112410"/>
            <a:ext cx="1002761" cy="1002761"/>
          </a:xfrm>
          <a:prstGeom prst="rect">
            <a:avLst/>
          </a:prstGeom>
        </p:spPr>
      </p:pic>
      <p:cxnSp>
        <p:nvCxnSpPr>
          <p:cNvPr id="16" name="Elbow Connector 15"/>
          <p:cNvCxnSpPr/>
          <p:nvPr/>
        </p:nvCxnSpPr>
        <p:spPr>
          <a:xfrm>
            <a:off x="3976438" y="1618297"/>
            <a:ext cx="2128097" cy="872071"/>
          </a:xfrm>
          <a:prstGeom prst="bentConnector3">
            <a:avLst>
              <a:gd name="adj1" fmla="val 57734"/>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18" name="Elbow Connector 117"/>
          <p:cNvCxnSpPr/>
          <p:nvPr/>
        </p:nvCxnSpPr>
        <p:spPr>
          <a:xfrm>
            <a:off x="3976438" y="1770653"/>
            <a:ext cx="2128097" cy="1864872"/>
          </a:xfrm>
          <a:prstGeom prst="bentConnector3">
            <a:avLst>
              <a:gd name="adj1" fmla="val 50000"/>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9" name="TextBox 118"/>
          <p:cNvSpPr txBox="1"/>
          <p:nvPr/>
        </p:nvSpPr>
        <p:spPr>
          <a:xfrm>
            <a:off x="2302845" y="4161887"/>
            <a:ext cx="1703083" cy="276999"/>
          </a:xfrm>
          <a:prstGeom prst="rect">
            <a:avLst/>
          </a:prstGeom>
          <a:noFill/>
        </p:spPr>
        <p:txBody>
          <a:bodyPr wrap="square" rtlCol="0">
            <a:spAutoFit/>
          </a:bodyPr>
          <a:lstStyle/>
          <a:p>
            <a:pPr algn="ctr"/>
            <a:r>
              <a:rPr lang="en-US" sz="1200" dirty="0" smtClean="0">
                <a:solidFill>
                  <a:schemeClr val="accent3">
                    <a:lumMod val="50000"/>
                  </a:schemeClr>
                </a:solidFill>
              </a:rPr>
              <a:t>Hive </a:t>
            </a:r>
            <a:r>
              <a:rPr lang="en-US" sz="1200" dirty="0" err="1" smtClean="0">
                <a:solidFill>
                  <a:schemeClr val="accent3">
                    <a:lumMod val="50000"/>
                  </a:schemeClr>
                </a:solidFill>
              </a:rPr>
              <a:t>Metastore</a:t>
            </a:r>
            <a:endParaRPr lang="en-US" sz="1200" dirty="0">
              <a:solidFill>
                <a:schemeClr val="accent3">
                  <a:lumMod val="50000"/>
                </a:schemeClr>
              </a:solidFill>
            </a:endParaRPr>
          </a:p>
        </p:txBody>
      </p:sp>
      <p:cxnSp>
        <p:nvCxnSpPr>
          <p:cNvPr id="120" name="Straight Arrow Connector 119"/>
          <p:cNvCxnSpPr/>
          <p:nvPr/>
        </p:nvCxnSpPr>
        <p:spPr>
          <a:xfrm>
            <a:off x="3673454" y="3797605"/>
            <a:ext cx="2431081" cy="0"/>
          </a:xfrm>
          <a:prstGeom prst="straightConnector1">
            <a:avLst/>
          </a:prstGeom>
          <a:ln>
            <a:solidFill>
              <a:schemeClr val="accent1">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21" name="Elbow Connector 120"/>
          <p:cNvCxnSpPr/>
          <p:nvPr/>
        </p:nvCxnSpPr>
        <p:spPr>
          <a:xfrm flipV="1">
            <a:off x="3646333" y="2744565"/>
            <a:ext cx="2417232" cy="880719"/>
          </a:xfrm>
          <a:prstGeom prst="bentConnector3">
            <a:avLst/>
          </a:prstGeom>
          <a:ln>
            <a:solidFill>
              <a:schemeClr val="accent1">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22" name="Elbow Connector 121"/>
          <p:cNvCxnSpPr/>
          <p:nvPr/>
        </p:nvCxnSpPr>
        <p:spPr>
          <a:xfrm flipV="1">
            <a:off x="3646333" y="1689753"/>
            <a:ext cx="2468445" cy="1767132"/>
          </a:xfrm>
          <a:prstGeom prst="bentConnector3">
            <a:avLst>
              <a:gd name="adj1" fmla="val 44073"/>
            </a:avLst>
          </a:prstGeom>
          <a:ln>
            <a:solidFill>
              <a:schemeClr val="accent1">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74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6788" y="114936"/>
            <a:ext cx="8807212" cy="857250"/>
          </a:xfrm>
        </p:spPr>
        <p:txBody>
          <a:bodyPr>
            <a:normAutofit/>
          </a:bodyPr>
          <a:lstStyle/>
          <a:p>
            <a:r>
              <a:rPr lang="en-US" sz="3000" dirty="0" smtClean="0"/>
              <a:t>Example: Log Processing using Amazon EMR</a:t>
            </a:r>
            <a:endParaRPr lang="en-US" sz="3000" dirty="0"/>
          </a:p>
        </p:txBody>
      </p:sp>
      <p:sp>
        <p:nvSpPr>
          <p:cNvPr id="2" name="Content Placeholder 1"/>
          <p:cNvSpPr>
            <a:spLocks noGrp="1"/>
          </p:cNvSpPr>
          <p:nvPr>
            <p:ph idx="1"/>
          </p:nvPr>
        </p:nvSpPr>
        <p:spPr/>
        <p:txBody>
          <a:bodyPr>
            <a:normAutofit/>
          </a:bodyPr>
          <a:lstStyle/>
          <a:p>
            <a:pPr>
              <a:spcBef>
                <a:spcPts val="0"/>
              </a:spcBef>
              <a:spcAft>
                <a:spcPts val="1200"/>
              </a:spcAft>
            </a:pPr>
            <a:endParaRPr lang="en-US" dirty="0" smtClean="0"/>
          </a:p>
          <a:p>
            <a:pPr>
              <a:spcBef>
                <a:spcPts val="0"/>
              </a:spcBef>
              <a:spcAft>
                <a:spcPts val="1200"/>
              </a:spcAft>
            </a:pPr>
            <a:endParaRPr lang="en-US" dirty="0" smtClean="0"/>
          </a:p>
          <a:p>
            <a:pPr lvl="2">
              <a:spcBef>
                <a:spcPts val="0"/>
              </a:spcBef>
              <a:spcAft>
                <a:spcPts val="1200"/>
              </a:spcAft>
            </a:pPr>
            <a:endParaRPr lang="en-US" dirty="0" smtClean="0"/>
          </a:p>
          <a:p>
            <a:pPr>
              <a:spcBef>
                <a:spcPts val="0"/>
              </a:spcBef>
              <a:spcAft>
                <a:spcPts val="1200"/>
              </a:spcAft>
            </a:pPr>
            <a:r>
              <a:rPr lang="en-US" dirty="0" smtClean="0"/>
              <a:t>Aggregating small files using s3distcp</a:t>
            </a:r>
          </a:p>
          <a:p>
            <a:pPr>
              <a:spcBef>
                <a:spcPts val="0"/>
              </a:spcBef>
              <a:spcAft>
                <a:spcPts val="1200"/>
              </a:spcAft>
            </a:pPr>
            <a:r>
              <a:rPr lang="en-US" dirty="0" smtClean="0"/>
              <a:t>Defining Hive tables with data on Amazon S3</a:t>
            </a:r>
          </a:p>
          <a:p>
            <a:pPr>
              <a:spcBef>
                <a:spcPts val="0"/>
              </a:spcBef>
              <a:spcAft>
                <a:spcPts val="1200"/>
              </a:spcAft>
            </a:pPr>
            <a:r>
              <a:rPr lang="en-US" dirty="0" smtClean="0"/>
              <a:t>Interactive querying using Hue</a:t>
            </a:r>
          </a:p>
          <a:p>
            <a:pPr>
              <a:spcBef>
                <a:spcPts val="0"/>
              </a:spcBef>
              <a:spcAft>
                <a:spcPts val="1200"/>
              </a:spcAft>
            </a:pPr>
            <a:endParaRPr lang="en-US" dirty="0"/>
          </a:p>
        </p:txBody>
      </p:sp>
      <p:pic>
        <p:nvPicPr>
          <p:cNvPr id="4" name="Picture 3" descr="S3-Bucket-with-object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47" y="1045156"/>
            <a:ext cx="731520" cy="731520"/>
          </a:xfrm>
          <a:prstGeom prst="rect">
            <a:avLst/>
          </a:prstGeom>
          <a:noFill/>
          <a:effectLst/>
        </p:spPr>
      </p:pic>
      <p:sp>
        <p:nvSpPr>
          <p:cNvPr id="5" name="TextBox 4"/>
          <p:cNvSpPr txBox="1"/>
          <p:nvPr/>
        </p:nvSpPr>
        <p:spPr>
          <a:xfrm>
            <a:off x="1930063" y="1813916"/>
            <a:ext cx="1131627" cy="430887"/>
          </a:xfrm>
          <a:prstGeom prst="rect">
            <a:avLst/>
          </a:prstGeom>
          <a:noFill/>
          <a:effectLst/>
        </p:spPr>
        <p:txBody>
          <a:bodyPr wrap="square" lIns="0" tIns="0" rIns="0" bIns="0" rtlCol="0">
            <a:spAutoFit/>
          </a:bodyPr>
          <a:lstStyle/>
          <a:p>
            <a:pPr algn="ctr"/>
            <a:r>
              <a:rPr lang="en-US" sz="1400" dirty="0">
                <a:solidFill>
                  <a:schemeClr val="accent3">
                    <a:lumMod val="50000"/>
                  </a:schemeClr>
                </a:solidFill>
                <a:latin typeface="Arial"/>
                <a:cs typeface="Arial"/>
              </a:rPr>
              <a:t>Amazon </a:t>
            </a:r>
            <a:r>
              <a:rPr lang="en-US" sz="1400" dirty="0" smtClean="0">
                <a:solidFill>
                  <a:schemeClr val="accent3">
                    <a:lumMod val="50000"/>
                  </a:schemeClr>
                </a:solidFill>
                <a:latin typeface="Arial"/>
                <a:cs typeface="Arial"/>
              </a:rPr>
              <a:t>S3 </a:t>
            </a:r>
          </a:p>
          <a:p>
            <a:pPr algn="ctr"/>
            <a:r>
              <a:rPr lang="en-US" sz="1400" dirty="0" smtClean="0">
                <a:solidFill>
                  <a:schemeClr val="accent3">
                    <a:lumMod val="50000"/>
                  </a:schemeClr>
                </a:solidFill>
                <a:latin typeface="Arial"/>
                <a:cs typeface="Arial"/>
              </a:rPr>
              <a:t>Log Bucket</a:t>
            </a:r>
            <a:endParaRPr lang="en-US" sz="1400" dirty="0">
              <a:solidFill>
                <a:schemeClr val="accent3">
                  <a:lumMod val="50000"/>
                </a:schemeClr>
              </a:solidFill>
              <a:latin typeface="Arial"/>
              <a:cs typeface="Arial"/>
            </a:endParaRPr>
          </a:p>
        </p:txBody>
      </p:sp>
      <p:pic>
        <p:nvPicPr>
          <p:cNvPr id="6" name="Picture 5" descr="EMR-HDFS-Clus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1856" y="1056598"/>
            <a:ext cx="731520" cy="731520"/>
          </a:xfrm>
          <a:prstGeom prst="rect">
            <a:avLst/>
          </a:prstGeom>
          <a:noFill/>
          <a:effectLst/>
        </p:spPr>
      </p:pic>
      <p:sp>
        <p:nvSpPr>
          <p:cNvPr id="7" name="TextBox 6"/>
          <p:cNvSpPr txBox="1"/>
          <p:nvPr/>
        </p:nvSpPr>
        <p:spPr>
          <a:xfrm>
            <a:off x="3293709" y="1818598"/>
            <a:ext cx="1455449" cy="430887"/>
          </a:xfrm>
          <a:prstGeom prst="rect">
            <a:avLst/>
          </a:prstGeom>
          <a:noFill/>
          <a:effectLst/>
        </p:spPr>
        <p:txBody>
          <a:bodyPr wrap="square" lIns="0" tIns="0" rIns="0" bIns="0" rtlCol="0">
            <a:spAutoFit/>
          </a:bodyPr>
          <a:lstStyle>
            <a:defPPr>
              <a:defRPr lang="en-US"/>
            </a:defPPr>
            <a:lvl1pPr algn="ctr">
              <a:defRPr sz="1000" b="1" i="1">
                <a:latin typeface="Arial"/>
                <a:cs typeface="Arial"/>
              </a:defRPr>
            </a:lvl1pPr>
          </a:lstStyle>
          <a:p>
            <a:r>
              <a:rPr lang="en-US" sz="1400" b="0" i="0" dirty="0" smtClean="0">
                <a:solidFill>
                  <a:schemeClr val="accent3">
                    <a:lumMod val="50000"/>
                  </a:schemeClr>
                </a:solidFill>
              </a:rPr>
              <a:t>Amazon</a:t>
            </a:r>
          </a:p>
          <a:p>
            <a:r>
              <a:rPr lang="en-US" sz="1400" b="0" i="0" dirty="0" smtClean="0">
                <a:solidFill>
                  <a:schemeClr val="accent3">
                    <a:lumMod val="50000"/>
                  </a:schemeClr>
                </a:solidFill>
              </a:rPr>
              <a:t>EMR</a:t>
            </a:r>
            <a:endParaRPr lang="en-US" sz="1400" b="0" i="0" dirty="0">
              <a:solidFill>
                <a:schemeClr val="accent3">
                  <a:lumMod val="50000"/>
                </a:schemeClr>
              </a:solidFill>
            </a:endParaRPr>
          </a:p>
        </p:txBody>
      </p:sp>
      <p:pic>
        <p:nvPicPr>
          <p:cNvPr id="8" name="Picture 7" descr="S3-Bucket-with-object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8152" y="1056598"/>
            <a:ext cx="731520" cy="731520"/>
          </a:xfrm>
          <a:prstGeom prst="rect">
            <a:avLst/>
          </a:prstGeom>
          <a:noFill/>
          <a:effectLst/>
        </p:spPr>
      </p:pic>
      <p:sp>
        <p:nvSpPr>
          <p:cNvPr id="9" name="TextBox 8"/>
          <p:cNvSpPr txBox="1"/>
          <p:nvPr/>
        </p:nvSpPr>
        <p:spPr>
          <a:xfrm>
            <a:off x="4727030" y="1771560"/>
            <a:ext cx="1747511" cy="430887"/>
          </a:xfrm>
          <a:prstGeom prst="rect">
            <a:avLst/>
          </a:prstGeom>
          <a:noFill/>
          <a:effectLst/>
        </p:spPr>
        <p:txBody>
          <a:bodyPr wrap="square" lIns="0" tIns="0" rIns="0" bIns="0" rtlCol="0">
            <a:spAutoFit/>
          </a:bodyPr>
          <a:lstStyle/>
          <a:p>
            <a:pPr algn="ctr"/>
            <a:r>
              <a:rPr lang="en-US" sz="1400" dirty="0" smtClean="0">
                <a:solidFill>
                  <a:schemeClr val="accent3">
                    <a:lumMod val="50000"/>
                  </a:schemeClr>
                </a:solidFill>
                <a:latin typeface="Arial"/>
                <a:cs typeface="Arial"/>
              </a:rPr>
              <a:t>Processed and structured log data </a:t>
            </a:r>
          </a:p>
        </p:txBody>
      </p:sp>
      <p:cxnSp>
        <p:nvCxnSpPr>
          <p:cNvPr id="10" name="Straight Arrow Connector 9"/>
          <p:cNvCxnSpPr/>
          <p:nvPr/>
        </p:nvCxnSpPr>
        <p:spPr>
          <a:xfrm>
            <a:off x="4450056" y="1437598"/>
            <a:ext cx="869955" cy="0"/>
          </a:xfrm>
          <a:prstGeom prst="straightConnector1">
            <a:avLst/>
          </a:prstGeom>
          <a:ln w="19050" cmpd="sng">
            <a:solidFill>
              <a:schemeClr val="accent3">
                <a:lumMod val="50000"/>
              </a:schemeClr>
            </a:solidFill>
            <a:headEnd type="none" w="med" len="med"/>
            <a:tailEnd type="arrow" w="med" len="med"/>
          </a:ln>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a:off x="2911395" y="1426156"/>
            <a:ext cx="714403" cy="0"/>
          </a:xfrm>
          <a:prstGeom prst="line">
            <a:avLst/>
          </a:prstGeom>
          <a:ln w="19050" cmpd="sng">
            <a:solidFill>
              <a:schemeClr val="accent3">
                <a:lumMod val="50000"/>
              </a:schemeClr>
            </a:solidFill>
            <a:headEnd type="none" w="med" len="med"/>
            <a:tailEnd type="arrow" w="med" len="med"/>
          </a:ln>
          <a:effectLst/>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858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lend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237" y="2775495"/>
            <a:ext cx="1867921" cy="1494336"/>
          </a:xfrm>
          <a:prstGeom prst="rect">
            <a:avLst/>
          </a:prstGeom>
        </p:spPr>
      </p:pic>
      <p:sp>
        <p:nvSpPr>
          <p:cNvPr id="3" name="Rectangle 2"/>
          <p:cNvSpPr/>
          <p:nvPr/>
        </p:nvSpPr>
        <p:spPr>
          <a:xfrm>
            <a:off x="3771900" y="2432595"/>
            <a:ext cx="2428875" cy="271228"/>
          </a:xfrm>
          <a:prstGeom prst="rect">
            <a:avLst/>
          </a:prstGeom>
        </p:spPr>
        <p:txBody>
          <a:bodyPr wrap="square" lIns="51435" tIns="25718" rIns="51435" bIns="25718">
            <a:spAutoFit/>
          </a:bodyPr>
          <a:lstStyle/>
          <a:p>
            <a:pPr algn="ctr" fontAlgn="base">
              <a:spcBef>
                <a:spcPct val="0"/>
              </a:spcBef>
              <a:spcAft>
                <a:spcPct val="0"/>
              </a:spcAft>
            </a:pPr>
            <a:r>
              <a:rPr lang="en-US" sz="1400" dirty="0">
                <a:solidFill>
                  <a:schemeClr val="accent2"/>
                </a:solidFill>
                <a:latin typeface="Arial"/>
                <a:ea typeface="ＭＳ Ｐゴシック" charset="0"/>
                <a:cs typeface="Arial"/>
                <a:sym typeface="Calibri" charset="0"/>
              </a:rPr>
              <a:t>Months of user history</a:t>
            </a:r>
          </a:p>
        </p:txBody>
      </p:sp>
      <p:sp>
        <p:nvSpPr>
          <p:cNvPr id="4" name="Rectangle 3"/>
          <p:cNvSpPr/>
          <p:nvPr/>
        </p:nvSpPr>
        <p:spPr>
          <a:xfrm>
            <a:off x="6329362" y="2432595"/>
            <a:ext cx="1985963" cy="271228"/>
          </a:xfrm>
          <a:prstGeom prst="rect">
            <a:avLst/>
          </a:prstGeom>
        </p:spPr>
        <p:txBody>
          <a:bodyPr wrap="square" lIns="51435" tIns="25718" rIns="51435" bIns="25718">
            <a:spAutoFit/>
          </a:bodyPr>
          <a:lstStyle/>
          <a:p>
            <a:pPr algn="ctr" fontAlgn="base">
              <a:spcBef>
                <a:spcPct val="0"/>
              </a:spcBef>
              <a:spcAft>
                <a:spcPct val="0"/>
              </a:spcAft>
            </a:pPr>
            <a:r>
              <a:rPr lang="en-US" sz="1400" dirty="0">
                <a:solidFill>
                  <a:schemeClr val="accent2"/>
                </a:solidFill>
                <a:latin typeface="Arial"/>
                <a:ea typeface="ＭＳ Ｐゴシック" charset="0"/>
                <a:cs typeface="Arial"/>
                <a:sym typeface="Calibri" charset="0"/>
              </a:rPr>
              <a:t>Common misspellings</a:t>
            </a:r>
          </a:p>
        </p:txBody>
      </p:sp>
      <p:cxnSp>
        <p:nvCxnSpPr>
          <p:cNvPr id="20" name="Straight Connector 19"/>
          <p:cNvCxnSpPr/>
          <p:nvPr/>
        </p:nvCxnSpPr>
        <p:spPr bwMode="auto">
          <a:xfrm>
            <a:off x="3457575" y="1543050"/>
            <a:ext cx="0" cy="291465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 name="Rectangle 23"/>
          <p:cNvSpPr/>
          <p:nvPr/>
        </p:nvSpPr>
        <p:spPr>
          <a:xfrm>
            <a:off x="4109885" y="1918245"/>
            <a:ext cx="3991896" cy="405881"/>
          </a:xfrm>
          <a:prstGeom prst="rect">
            <a:avLst/>
          </a:prstGeom>
        </p:spPr>
        <p:txBody>
          <a:bodyPr wrap="square" lIns="51435" tIns="25718" rIns="51435" bIns="25718">
            <a:spAutoFit/>
          </a:bodyPr>
          <a:lstStyle/>
          <a:p>
            <a:pPr algn="ctr" fontAlgn="base">
              <a:spcBef>
                <a:spcPct val="0"/>
              </a:spcBef>
              <a:spcAft>
                <a:spcPct val="0"/>
              </a:spcAft>
            </a:pPr>
            <a:r>
              <a:rPr lang="en-US" sz="2300" dirty="0" smtClean="0">
                <a:solidFill>
                  <a:schemeClr val="accent2"/>
                </a:solidFill>
                <a:latin typeface="Arial"/>
                <a:ea typeface="ＭＳ Ｐゴシック" charset="0"/>
                <a:cs typeface="Arial"/>
                <a:sym typeface="Calibri" charset="0"/>
              </a:rPr>
              <a:t>Data Analyzed Using EMR:</a:t>
            </a:r>
            <a:endParaRPr lang="en-US" sz="2300" dirty="0">
              <a:solidFill>
                <a:schemeClr val="accent2"/>
              </a:solidFill>
              <a:latin typeface="Arial"/>
              <a:ea typeface="ＭＳ Ｐゴシック" charset="0"/>
              <a:cs typeface="Arial"/>
              <a:sym typeface="Calibri" charset="0"/>
            </a:endParaRPr>
          </a:p>
        </p:txBody>
      </p:sp>
      <p:sp>
        <p:nvSpPr>
          <p:cNvPr id="25" name="Rectangle 24"/>
          <p:cNvSpPr/>
          <p:nvPr/>
        </p:nvSpPr>
        <p:spPr>
          <a:xfrm>
            <a:off x="6934480" y="2775495"/>
            <a:ext cx="895069" cy="298160"/>
          </a:xfrm>
          <a:prstGeom prst="rect">
            <a:avLst/>
          </a:prstGeom>
        </p:spPr>
        <p:txBody>
          <a:bodyPr wrap="square" lIns="51435" tIns="25718" rIns="51435" bIns="25718">
            <a:spAutoFit/>
          </a:bodyPr>
          <a:lstStyle/>
          <a:p>
            <a:pPr algn="ctr" fontAlgn="base">
              <a:spcBef>
                <a:spcPct val="0"/>
              </a:spcBef>
              <a:spcAft>
                <a:spcPct val="0"/>
              </a:spcAft>
            </a:pPr>
            <a:r>
              <a:rPr lang="en-US" sz="1600" strike="sngStrike" dirty="0" err="1">
                <a:solidFill>
                  <a:schemeClr val="accent2"/>
                </a:solidFill>
                <a:latin typeface="Arial"/>
                <a:ea typeface="ＭＳ Ｐゴシック" charset="0"/>
                <a:cs typeface="Arial"/>
                <a:sym typeface="Calibri" charset="0"/>
              </a:rPr>
              <a:t>Westen</a:t>
            </a:r>
            <a:endParaRPr lang="en-US" sz="1600" strike="sngStrike" dirty="0">
              <a:solidFill>
                <a:schemeClr val="accent2"/>
              </a:solidFill>
              <a:latin typeface="Arial"/>
              <a:ea typeface="ＭＳ Ｐゴシック" charset="0"/>
              <a:cs typeface="Arial"/>
              <a:sym typeface="Calibri" charset="0"/>
            </a:endParaRPr>
          </a:p>
        </p:txBody>
      </p:sp>
      <p:sp>
        <p:nvSpPr>
          <p:cNvPr id="26" name="Rectangle 25"/>
          <p:cNvSpPr/>
          <p:nvPr/>
        </p:nvSpPr>
        <p:spPr>
          <a:xfrm>
            <a:off x="6934481" y="3104108"/>
            <a:ext cx="775728" cy="298160"/>
          </a:xfrm>
          <a:prstGeom prst="rect">
            <a:avLst/>
          </a:prstGeom>
        </p:spPr>
        <p:txBody>
          <a:bodyPr wrap="square" lIns="51435" tIns="25718" rIns="51435" bIns="25718">
            <a:spAutoFit/>
          </a:bodyPr>
          <a:lstStyle/>
          <a:p>
            <a:pPr algn="ctr" fontAlgn="base">
              <a:spcBef>
                <a:spcPct val="0"/>
              </a:spcBef>
              <a:spcAft>
                <a:spcPct val="0"/>
              </a:spcAft>
            </a:pPr>
            <a:r>
              <a:rPr lang="en-US" sz="1600" strike="sngStrike" dirty="0" err="1">
                <a:solidFill>
                  <a:schemeClr val="accent2"/>
                </a:solidFill>
                <a:latin typeface="Arial"/>
                <a:ea typeface="ＭＳ Ｐゴシック" charset="0"/>
                <a:cs typeface="Arial"/>
                <a:sym typeface="Calibri" charset="0"/>
              </a:rPr>
              <a:t>Wistin</a:t>
            </a:r>
            <a:endParaRPr lang="en-US" sz="1600" strike="sngStrike" dirty="0">
              <a:solidFill>
                <a:schemeClr val="accent2"/>
              </a:solidFill>
              <a:latin typeface="Arial"/>
              <a:ea typeface="ＭＳ Ｐゴシック" charset="0"/>
              <a:cs typeface="Arial"/>
              <a:sym typeface="Calibri" charset="0"/>
            </a:endParaRPr>
          </a:p>
        </p:txBody>
      </p:sp>
      <p:sp>
        <p:nvSpPr>
          <p:cNvPr id="27" name="Rectangle 26"/>
          <p:cNvSpPr/>
          <p:nvPr/>
        </p:nvSpPr>
        <p:spPr>
          <a:xfrm>
            <a:off x="6934480" y="3432720"/>
            <a:ext cx="895069" cy="298160"/>
          </a:xfrm>
          <a:prstGeom prst="rect">
            <a:avLst/>
          </a:prstGeom>
        </p:spPr>
        <p:txBody>
          <a:bodyPr wrap="square" lIns="51435" tIns="25718" rIns="51435" bIns="25718">
            <a:spAutoFit/>
          </a:bodyPr>
          <a:lstStyle/>
          <a:p>
            <a:pPr algn="ctr" fontAlgn="base">
              <a:spcBef>
                <a:spcPct val="0"/>
              </a:spcBef>
              <a:spcAft>
                <a:spcPct val="0"/>
              </a:spcAft>
            </a:pPr>
            <a:r>
              <a:rPr lang="en-US" sz="1600" strike="sngStrike" dirty="0" err="1">
                <a:solidFill>
                  <a:schemeClr val="accent2"/>
                </a:solidFill>
                <a:latin typeface="Arial"/>
                <a:ea typeface="ＭＳ Ｐゴシック" charset="0"/>
                <a:cs typeface="Arial"/>
                <a:sym typeface="Calibri" charset="0"/>
              </a:rPr>
              <a:t>Westan</a:t>
            </a:r>
            <a:endParaRPr lang="en-US" sz="1600" strike="sngStrike" dirty="0">
              <a:solidFill>
                <a:schemeClr val="accent2"/>
              </a:solidFill>
              <a:latin typeface="Arial"/>
              <a:ea typeface="ＭＳ Ｐゴシック" charset="0"/>
              <a:cs typeface="Arial"/>
              <a:sym typeface="Calibri" charset="0"/>
            </a:endParaRPr>
          </a:p>
        </p:txBody>
      </p:sp>
      <p:sp>
        <p:nvSpPr>
          <p:cNvPr id="28" name="Rectangle 27"/>
          <p:cNvSpPr/>
          <p:nvPr/>
        </p:nvSpPr>
        <p:spPr>
          <a:xfrm>
            <a:off x="6884710" y="3761333"/>
            <a:ext cx="1014413" cy="298160"/>
          </a:xfrm>
          <a:prstGeom prst="rect">
            <a:avLst/>
          </a:prstGeom>
        </p:spPr>
        <p:txBody>
          <a:bodyPr wrap="square" lIns="51435" tIns="25718" rIns="51435" bIns="25718">
            <a:spAutoFit/>
          </a:bodyPr>
          <a:lstStyle/>
          <a:p>
            <a:pPr algn="ctr" fontAlgn="base">
              <a:spcBef>
                <a:spcPct val="0"/>
              </a:spcBef>
              <a:spcAft>
                <a:spcPct val="0"/>
              </a:spcAft>
            </a:pPr>
            <a:r>
              <a:rPr lang="en-US" sz="1600" strike="sngStrike" dirty="0" err="1">
                <a:solidFill>
                  <a:schemeClr val="accent2"/>
                </a:solidFill>
                <a:latin typeface="Arial"/>
                <a:ea typeface="ＭＳ Ｐゴシック" charset="0"/>
                <a:cs typeface="Arial"/>
                <a:sym typeface="Calibri" charset="0"/>
              </a:rPr>
              <a:t>Whestin</a:t>
            </a:r>
            <a:endParaRPr lang="en-US" sz="1600" strike="sngStrike" dirty="0">
              <a:solidFill>
                <a:schemeClr val="accent2"/>
              </a:solidFill>
              <a:latin typeface="Arial"/>
              <a:ea typeface="ＭＳ Ｐゴシック" charset="0"/>
              <a:cs typeface="Arial"/>
              <a:sym typeface="Calibri" charset="0"/>
            </a:endParaRPr>
          </a:p>
        </p:txBody>
      </p:sp>
      <p:sp>
        <p:nvSpPr>
          <p:cNvPr id="29" name="Rectangle 6"/>
          <p:cNvSpPr>
            <a:spLocks/>
          </p:cNvSpPr>
          <p:nvPr/>
        </p:nvSpPr>
        <p:spPr bwMode="auto">
          <a:xfrm>
            <a:off x="555288" y="2422656"/>
            <a:ext cx="2598284"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21431" tIns="21431" rIns="21431" bIns="21431"/>
          <a:lstStyle/>
          <a:p>
            <a:pPr algn="ctr" fontAlgn="base">
              <a:spcBef>
                <a:spcPct val="0"/>
              </a:spcBef>
              <a:spcAft>
                <a:spcPct val="0"/>
              </a:spcAft>
            </a:pPr>
            <a:r>
              <a:rPr lang="en-US" sz="1400" dirty="0">
                <a:solidFill>
                  <a:schemeClr val="accent2"/>
                </a:solidFill>
                <a:latin typeface="Arial"/>
                <a:ea typeface="ＭＳ Ｐゴシック" charset="0"/>
                <a:cs typeface="Arial"/>
                <a:sym typeface="Calibri" charset="0"/>
              </a:rPr>
              <a:t>Automatic spelling corrections</a:t>
            </a:r>
          </a:p>
        </p:txBody>
      </p:sp>
      <p:pic>
        <p:nvPicPr>
          <p:cNvPr id="30" name="Picture 29"/>
          <p:cNvPicPr>
            <a:picLocks noChangeAspect="1"/>
          </p:cNvPicPr>
          <p:nvPr/>
        </p:nvPicPr>
        <p:blipFill>
          <a:blip r:embed="rId4"/>
          <a:stretch>
            <a:fillRect/>
          </a:stretch>
        </p:blipFill>
        <p:spPr>
          <a:xfrm>
            <a:off x="417396" y="2851281"/>
            <a:ext cx="2721769" cy="1328738"/>
          </a:xfrm>
          <a:prstGeom prst="rect">
            <a:avLst/>
          </a:prstGeom>
        </p:spPr>
      </p:pic>
      <p:sp>
        <p:nvSpPr>
          <p:cNvPr id="31" name="Rounded Rectangle 30"/>
          <p:cNvSpPr/>
          <p:nvPr/>
        </p:nvSpPr>
        <p:spPr bwMode="auto">
          <a:xfrm>
            <a:off x="1910780" y="3099611"/>
            <a:ext cx="471488" cy="171450"/>
          </a:xfrm>
          <a:prstGeom prst="roundRect">
            <a:avLst/>
          </a:prstGeom>
          <a:noFill/>
          <a:ln w="76200" cap="flat" cmpd="sng" algn="ctr">
            <a:solidFill>
              <a:srgbClr val="3366FF"/>
            </a:solid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pPr algn="ctr" defTabSz="514350" fontAlgn="base">
              <a:spcBef>
                <a:spcPct val="0"/>
              </a:spcBef>
              <a:spcAft>
                <a:spcPct val="0"/>
              </a:spcAft>
            </a:pPr>
            <a:endParaRPr lang="en-US" sz="3200">
              <a:ln>
                <a:solidFill>
                  <a:srgbClr val="3366FF"/>
                </a:solidFill>
              </a:ln>
              <a:solidFill>
                <a:schemeClr val="accent2"/>
              </a:solidFill>
              <a:latin typeface="Arial"/>
              <a:cs typeface="Arial"/>
              <a:sym typeface="Gill Sans" charset="0"/>
            </a:endParaRPr>
          </a:p>
        </p:txBody>
      </p:sp>
      <p:sp>
        <p:nvSpPr>
          <p:cNvPr id="32" name="Rounded Rectangle 31"/>
          <p:cNvSpPr/>
          <p:nvPr/>
        </p:nvSpPr>
        <p:spPr bwMode="auto">
          <a:xfrm>
            <a:off x="1146059" y="3922844"/>
            <a:ext cx="471488" cy="171450"/>
          </a:xfrm>
          <a:prstGeom prst="roundRect">
            <a:avLst/>
          </a:prstGeom>
          <a:noFill/>
          <a:ln w="76200" cap="flat" cmpd="sng" algn="ctr">
            <a:solidFill>
              <a:srgbClr val="3366FF"/>
            </a:solid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pPr algn="ctr" defTabSz="514350" fontAlgn="base">
              <a:spcBef>
                <a:spcPct val="0"/>
              </a:spcBef>
              <a:spcAft>
                <a:spcPct val="0"/>
              </a:spcAft>
            </a:pPr>
            <a:endParaRPr lang="en-US" sz="3200">
              <a:ln>
                <a:solidFill>
                  <a:srgbClr val="3366FF"/>
                </a:solidFill>
              </a:ln>
              <a:solidFill>
                <a:schemeClr val="accent2"/>
              </a:solidFill>
              <a:latin typeface="Arial"/>
              <a:cs typeface="Arial"/>
              <a:sym typeface="Gill Sans" charset="0"/>
            </a:endParaRPr>
          </a:p>
        </p:txBody>
      </p:sp>
      <p:pic>
        <p:nvPicPr>
          <p:cNvPr id="16" name="Picture 1"/>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24908" y="101877"/>
            <a:ext cx="328911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211147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genda Overview</a:t>
            </a:r>
            <a:endParaRPr lang="en-US" dirty="0"/>
          </a:p>
        </p:txBody>
      </p:sp>
      <p:sp>
        <p:nvSpPr>
          <p:cNvPr id="3" name="Content Placeholder 2"/>
          <p:cNvSpPr>
            <a:spLocks noGrp="1"/>
          </p:cNvSpPr>
          <p:nvPr>
            <p:ph idx="1"/>
          </p:nvPr>
        </p:nvSpPr>
        <p:spPr>
          <a:xfrm>
            <a:off x="340593" y="885825"/>
            <a:ext cx="8622432" cy="4019550"/>
          </a:xfrm>
        </p:spPr>
        <p:txBody>
          <a:bodyPr>
            <a:normAutofit fontScale="92500"/>
          </a:bodyPr>
          <a:lstStyle/>
          <a:p>
            <a:pPr marL="0" indent="0">
              <a:spcBef>
                <a:spcPts val="600"/>
              </a:spcBef>
              <a:spcAft>
                <a:spcPts val="600"/>
              </a:spcAft>
              <a:buNone/>
            </a:pPr>
            <a:r>
              <a:rPr lang="en-US" dirty="0" smtClean="0">
                <a:solidFill>
                  <a:schemeClr val="bg1">
                    <a:lumMod val="50000"/>
                  </a:schemeClr>
                </a:solidFill>
              </a:rPr>
              <a:t>10:00 AM	Registration</a:t>
            </a:r>
          </a:p>
          <a:p>
            <a:pPr marL="0" indent="0">
              <a:spcBef>
                <a:spcPts val="600"/>
              </a:spcBef>
              <a:spcAft>
                <a:spcPts val="600"/>
              </a:spcAft>
              <a:buNone/>
            </a:pPr>
            <a:r>
              <a:rPr lang="en-US" b="1" dirty="0" smtClean="0">
                <a:solidFill>
                  <a:schemeClr val="accent2"/>
                </a:solidFill>
              </a:rPr>
              <a:t>10:30 AM	Introduction to Big Data @ AWS</a:t>
            </a:r>
          </a:p>
          <a:p>
            <a:pPr marL="0" indent="0">
              <a:spcBef>
                <a:spcPts val="600"/>
              </a:spcBef>
              <a:spcAft>
                <a:spcPts val="600"/>
              </a:spcAft>
              <a:buNone/>
            </a:pPr>
            <a:r>
              <a:rPr lang="en-US" dirty="0" smtClean="0">
                <a:solidFill>
                  <a:schemeClr val="bg1">
                    <a:lumMod val="50000"/>
                  </a:schemeClr>
                </a:solidFill>
              </a:rPr>
              <a:t>12:00 PM	Lunch + Registration for Technical Sessions</a:t>
            </a:r>
          </a:p>
          <a:p>
            <a:pPr marL="0" indent="0">
              <a:spcBef>
                <a:spcPts val="600"/>
              </a:spcBef>
              <a:spcAft>
                <a:spcPts val="600"/>
              </a:spcAft>
              <a:buNone/>
            </a:pPr>
            <a:r>
              <a:rPr lang="en-US" b="1" dirty="0" smtClean="0">
                <a:solidFill>
                  <a:schemeClr val="accent2"/>
                </a:solidFill>
              </a:rPr>
              <a:t>12:30 PM	</a:t>
            </a:r>
            <a:r>
              <a:rPr lang="en-US" b="1" dirty="0" smtClean="0">
                <a:solidFill>
                  <a:schemeClr val="accent2"/>
                </a:solidFill>
                <a:latin typeface="Calibri" panose="020F0502020204030204" pitchFamily="34" charset="0"/>
              </a:rPr>
              <a:t>Data Collection and Storage</a:t>
            </a:r>
          </a:p>
          <a:p>
            <a:pPr marL="0" indent="0">
              <a:spcBef>
                <a:spcPts val="600"/>
              </a:spcBef>
              <a:spcAft>
                <a:spcPts val="600"/>
              </a:spcAft>
              <a:buNone/>
            </a:pPr>
            <a:r>
              <a:rPr lang="en-US" b="1" dirty="0" smtClean="0">
                <a:solidFill>
                  <a:schemeClr val="accent2"/>
                </a:solidFill>
                <a:latin typeface="Calibri" panose="020F0502020204030204" pitchFamily="34" charset="0"/>
              </a:rPr>
              <a:t>1:45PM		Real-time Event Processing</a:t>
            </a:r>
          </a:p>
          <a:p>
            <a:pPr marL="0" indent="0">
              <a:spcBef>
                <a:spcPts val="600"/>
              </a:spcBef>
              <a:spcAft>
                <a:spcPts val="600"/>
              </a:spcAft>
              <a:buNone/>
            </a:pPr>
            <a:r>
              <a:rPr lang="en-US" b="1" dirty="0" smtClean="0">
                <a:solidFill>
                  <a:schemeClr val="accent2"/>
                </a:solidFill>
                <a:latin typeface="Calibri" panose="020F0502020204030204" pitchFamily="34" charset="0"/>
              </a:rPr>
              <a:t>3:00PM		Analytics (</a:t>
            </a:r>
            <a:r>
              <a:rPr lang="en-US" b="1" dirty="0" err="1" smtClean="0">
                <a:solidFill>
                  <a:schemeClr val="accent2"/>
                </a:solidFill>
                <a:latin typeface="Calibri" panose="020F0502020204030204" pitchFamily="34" charset="0"/>
              </a:rPr>
              <a:t>incl</a:t>
            </a:r>
            <a:r>
              <a:rPr lang="en-US" b="1" dirty="0" smtClean="0">
                <a:solidFill>
                  <a:schemeClr val="accent2"/>
                </a:solidFill>
                <a:latin typeface="Calibri" panose="020F0502020204030204" pitchFamily="34" charset="0"/>
              </a:rPr>
              <a:t> Machine Learning)</a:t>
            </a:r>
          </a:p>
          <a:p>
            <a:pPr marL="0" indent="0">
              <a:spcBef>
                <a:spcPts val="600"/>
              </a:spcBef>
              <a:spcAft>
                <a:spcPts val="600"/>
              </a:spcAft>
              <a:buNone/>
            </a:pPr>
            <a:r>
              <a:rPr lang="en-US" dirty="0" smtClean="0">
                <a:solidFill>
                  <a:schemeClr val="bg1">
                    <a:lumMod val="50000"/>
                  </a:schemeClr>
                </a:solidFill>
              </a:rPr>
              <a:t>4:30 PM		Open Q&amp;A Roundtable</a:t>
            </a:r>
          </a:p>
        </p:txBody>
      </p:sp>
      <p:sp>
        <p:nvSpPr>
          <p:cNvPr id="4" name="Rounded Rectangle 3"/>
          <p:cNvSpPr/>
          <p:nvPr/>
        </p:nvSpPr>
        <p:spPr>
          <a:xfrm>
            <a:off x="132080" y="3556000"/>
            <a:ext cx="7366000" cy="650240"/>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27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1218" y="1551248"/>
            <a:ext cx="7772400" cy="1021556"/>
          </a:xfrm>
        </p:spPr>
        <p:txBody>
          <a:bodyPr/>
          <a:lstStyle/>
          <a:p>
            <a:r>
              <a:rPr lang="en-US" sz="3600" dirty="0" smtClean="0"/>
              <a:t>Amazon Redshift</a:t>
            </a:r>
            <a:endParaRPr lang="en-US" sz="3600" dirty="0"/>
          </a:p>
        </p:txBody>
      </p:sp>
      <p:sp>
        <p:nvSpPr>
          <p:cNvPr id="3" name="Content Placeholder 2"/>
          <p:cNvSpPr txBox="1">
            <a:spLocks/>
          </p:cNvSpPr>
          <p:nvPr/>
        </p:nvSpPr>
        <p:spPr>
          <a:xfrm>
            <a:off x="226550" y="4050882"/>
            <a:ext cx="8609496" cy="481458"/>
          </a:xfrm>
          <a:prstGeom prst="rect">
            <a:avLst/>
          </a:prstGeom>
        </p:spPr>
        <p:txBody>
          <a:bodyPr>
            <a:noAutofit/>
          </a:bodyPr>
          <a:lstStyle>
            <a:lvl1pPr marL="342892" indent="-342892" algn="l" defTabSz="457189" rtl="0" eaLnBrk="1" latinLnBrk="0" hangingPunct="1">
              <a:spcBef>
                <a:spcPct val="20000"/>
              </a:spcBef>
              <a:buFont typeface="Arial"/>
              <a:buChar char="•"/>
              <a:defRPr sz="2800" b="0" i="0" kern="1200">
                <a:solidFill>
                  <a:srgbClr val="595A5D"/>
                </a:solidFill>
                <a:latin typeface="Arial"/>
                <a:ea typeface="+mn-ea"/>
                <a:cs typeface="Arial"/>
              </a:defRPr>
            </a:lvl1pPr>
            <a:lvl2pPr marL="742931" indent="-285743" algn="l" defTabSz="457189" rtl="0" eaLnBrk="1" latinLnBrk="0" hangingPunct="1">
              <a:spcBef>
                <a:spcPct val="20000"/>
              </a:spcBef>
              <a:buSzPct val="65000"/>
              <a:buFont typeface="Wingdings" panose="05000000000000000000" pitchFamily="2" charset="2"/>
              <a:buChar char="q"/>
              <a:defRPr sz="2000" b="0" i="0" kern="1200">
                <a:solidFill>
                  <a:srgbClr val="595A5D"/>
                </a:solidFill>
                <a:latin typeface="Arial"/>
                <a:ea typeface="+mn-ea"/>
                <a:cs typeface="Arial"/>
              </a:defRPr>
            </a:lvl2pPr>
            <a:lvl3pPr marL="1142972" indent="-228594" algn="l" defTabSz="457189" rtl="0" eaLnBrk="1" latinLnBrk="0" hangingPunct="1">
              <a:spcBef>
                <a:spcPct val="20000"/>
              </a:spcBef>
              <a:buFont typeface="Arial"/>
              <a:buChar char="•"/>
              <a:defRPr sz="1800" b="0" i="0" kern="1200">
                <a:solidFill>
                  <a:srgbClr val="595A5D"/>
                </a:solidFill>
                <a:latin typeface="Arial"/>
                <a:ea typeface="+mn-ea"/>
                <a:cs typeface="Arial"/>
              </a:defRPr>
            </a:lvl3pPr>
            <a:lvl4pPr marL="1600160" indent="-228594" algn="l" defTabSz="457189" rtl="0" eaLnBrk="1" latinLnBrk="0" hangingPunct="1">
              <a:spcBef>
                <a:spcPct val="20000"/>
              </a:spcBef>
              <a:buFont typeface="Arial"/>
              <a:buChar char="–"/>
              <a:defRPr sz="1600" b="0" i="0" kern="1200">
                <a:solidFill>
                  <a:srgbClr val="595A5D"/>
                </a:solidFill>
                <a:latin typeface="Arial"/>
                <a:ea typeface="+mn-ea"/>
                <a:cs typeface="Arial"/>
              </a:defRPr>
            </a:lvl4pPr>
            <a:lvl5pPr marL="2057348" indent="-228594" algn="l" defTabSz="457189" rtl="0" eaLnBrk="1" latinLnBrk="0" hangingPunct="1">
              <a:spcBef>
                <a:spcPct val="20000"/>
              </a:spcBef>
              <a:buFont typeface="Arial"/>
              <a:buChar char="»"/>
              <a:defRPr sz="1600" b="0" i="0" kern="1200">
                <a:solidFill>
                  <a:srgbClr val="595A5D"/>
                </a:solidFill>
                <a:latin typeface="Arial"/>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800" dirty="0" smtClean="0"/>
              <a:t>Fast, simple, petabyte-scale data warehousing for less than $1,000/TB/Year</a:t>
            </a:r>
          </a:p>
          <a:p>
            <a:pPr marL="0" indent="0" algn="ctr">
              <a:buFont typeface="Arial"/>
              <a:buNone/>
            </a:pPr>
            <a:endParaRPr lang="en-US" sz="1800" dirty="0" smtClean="0"/>
          </a:p>
          <a:p>
            <a:pPr marL="0" indent="0" algn="ctr">
              <a:buFont typeface="Arial"/>
              <a:buNone/>
            </a:pPr>
            <a:endParaRPr lang="en-US" sz="1800" dirty="0" smtClean="0"/>
          </a:p>
          <a:p>
            <a:pPr marL="0" indent="0" algn="ctr">
              <a:buFont typeface="Arial"/>
              <a:buNone/>
            </a:pPr>
            <a:endParaRPr lang="en-US" sz="1800" dirty="0" smtClean="0"/>
          </a:p>
          <a:p>
            <a:pPr marL="0" indent="0" algn="ctr">
              <a:buFont typeface="Arial"/>
              <a:buNone/>
            </a:pPr>
            <a:endParaRPr lang="en-US" sz="1800" dirty="0" smtClean="0"/>
          </a:p>
          <a:p>
            <a:pPr marL="0" indent="0" algn="ctr">
              <a:buFont typeface="Arial"/>
              <a:buNone/>
            </a:pPr>
            <a:endParaRPr lang="en-US" sz="1800" dirty="0" smtClean="0"/>
          </a:p>
          <a:p>
            <a:pPr marL="0" indent="0" algn="ctr">
              <a:buFont typeface="Arial"/>
              <a:buNone/>
            </a:pPr>
            <a:endParaRPr lang="en-US" sz="1800" dirty="0" smtClean="0"/>
          </a:p>
          <a:p>
            <a:pPr marL="0" indent="0" algn="ctr">
              <a:buFont typeface="Arial"/>
              <a:buNone/>
            </a:pPr>
            <a:endParaRPr lang="en-US" sz="1800" dirty="0" smtClean="0"/>
          </a:p>
          <a:p>
            <a:pPr marL="0" indent="0" algn="ctr">
              <a:buFont typeface="Arial"/>
              <a:buNone/>
            </a:pPr>
            <a:endParaRPr lang="en-US" sz="1800" dirty="0" smtClean="0"/>
          </a:p>
          <a:p>
            <a:pPr marL="0" indent="0" algn="ctr">
              <a:buFont typeface="Arial"/>
              <a:buNone/>
            </a:pPr>
            <a:endParaRPr lang="en-US" sz="1800" dirty="0" smtClean="0"/>
          </a:p>
          <a:p>
            <a:pPr marL="0" indent="0" algn="ctr">
              <a:buFont typeface="Arial"/>
              <a:buNone/>
            </a:pPr>
            <a:r>
              <a:rPr lang="en-US" sz="1800" dirty="0" smtClean="0"/>
              <a:t>										</a:t>
            </a:r>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ackgroundRemoval t="0" b="70115" l="0" r="99466">
                        <a14:backgroundMark x1="73298" y1="45690" x2="73298" y2="45690"/>
                        <a14:backgroundMark x1="77036" y1="43966" x2="77036" y2="43966"/>
                      </a14:backgroundRemoval>
                    </a14:imgEffect>
                  </a14:imgLayer>
                </a14:imgProps>
              </a:ext>
            </a:extLst>
          </a:blip>
          <a:srcRect l="1715" r="-1715" b="25747"/>
          <a:stretch/>
        </p:blipFill>
        <p:spPr>
          <a:xfrm>
            <a:off x="2445763" y="2368887"/>
            <a:ext cx="4712419" cy="1681995"/>
          </a:xfrm>
          <a:prstGeom prst="rect">
            <a:avLst/>
          </a:prstGeom>
        </p:spPr>
      </p:pic>
    </p:spTree>
    <p:extLst>
      <p:ext uri="{BB962C8B-B14F-4D97-AF65-F5344CB8AC3E}">
        <p14:creationId xmlns:p14="http://schemas.microsoft.com/office/powerpoint/2010/main" val="197830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1214" y="1582492"/>
            <a:ext cx="979713" cy="712149"/>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7737143" y="2469110"/>
            <a:ext cx="1095350" cy="280099"/>
          </a:xfrm>
          <a:prstGeom prst="rect">
            <a:avLst/>
          </a:prstGeom>
        </p:spPr>
      </p:pic>
      <p:pic>
        <p:nvPicPr>
          <p:cNvPr id="17" name="Picture 1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51128" y="1757179"/>
            <a:ext cx="1316153" cy="362777"/>
          </a:xfrm>
          <a:prstGeom prst="rect">
            <a:avLst/>
          </a:prstGeom>
        </p:spPr>
      </p:pic>
      <p:pic>
        <p:nvPicPr>
          <p:cNvPr id="20" name="Picture 19"/>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819" y="4534690"/>
            <a:ext cx="1016610" cy="339926"/>
          </a:xfrm>
          <a:prstGeom prst="rect">
            <a:avLst/>
          </a:prstGeom>
        </p:spPr>
      </p:pic>
      <p:pic>
        <p:nvPicPr>
          <p:cNvPr id="23" name="Picture 22"/>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97485" y="1786863"/>
            <a:ext cx="1199710" cy="355923"/>
          </a:xfrm>
          <a:prstGeom prst="rect">
            <a:avLst/>
          </a:prstGeom>
        </p:spPr>
      </p:pic>
      <p:pic>
        <p:nvPicPr>
          <p:cNvPr id="26" name="Picture 25"/>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31163" y="4541474"/>
            <a:ext cx="636312" cy="361399"/>
          </a:xfrm>
          <a:prstGeom prst="rect">
            <a:avLst/>
          </a:prstGeom>
        </p:spPr>
      </p:pic>
      <p:pic>
        <p:nvPicPr>
          <p:cNvPr id="29" name="Picture 28" descr="http://www.seedcamp.com/main/wp-content/uploads/2010/12/bitly_logo2.jpg"/>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1827" y="4345723"/>
            <a:ext cx="759827" cy="614965"/>
          </a:xfrm>
          <a:prstGeom prst="rect">
            <a:avLst/>
          </a:prstGeom>
          <a:noFill/>
          <a:ln>
            <a:noFill/>
          </a:ln>
        </p:spPr>
      </p:pic>
      <p:pic>
        <p:nvPicPr>
          <p:cNvPr id="33" name="Picture 20" descr="Amazon.com"/>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31425" y="3173412"/>
            <a:ext cx="1127872" cy="45091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558" y="1887887"/>
            <a:ext cx="1107887" cy="20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12">
            <a:clrChange>
              <a:clrFrom>
                <a:srgbClr val="FFFFFF"/>
              </a:clrFrom>
              <a:clrTo>
                <a:srgbClr val="FFFFFF">
                  <a:alpha val="0"/>
                </a:srgbClr>
              </a:clrTo>
            </a:clrChange>
          </a:blip>
          <a:stretch>
            <a:fillRect/>
          </a:stretch>
        </p:blipFill>
        <p:spPr>
          <a:xfrm>
            <a:off x="1526123" y="3204084"/>
            <a:ext cx="1115816" cy="428462"/>
          </a:xfrm>
          <a:prstGeom prst="rect">
            <a:avLst/>
          </a:prstGeom>
        </p:spPr>
      </p:pic>
      <p:pic>
        <p:nvPicPr>
          <p:cNvPr id="42" name="Picture 41"/>
          <p:cNvPicPr>
            <a:picLocks noChangeAspect="1"/>
          </p:cNvPicPr>
          <p:nvPr/>
        </p:nvPicPr>
        <p:blipFill>
          <a:blip r:embed="rId13">
            <a:clrChange>
              <a:clrFrom>
                <a:srgbClr val="FFFFFF"/>
              </a:clrFrom>
              <a:clrTo>
                <a:srgbClr val="FFFFFF">
                  <a:alpha val="0"/>
                </a:srgbClr>
              </a:clrTo>
            </a:clrChange>
          </a:blip>
          <a:stretch>
            <a:fillRect/>
          </a:stretch>
        </p:blipFill>
        <p:spPr>
          <a:xfrm>
            <a:off x="6203600" y="2443465"/>
            <a:ext cx="1159742" cy="524774"/>
          </a:xfrm>
          <a:prstGeom prst="rect">
            <a:avLst/>
          </a:prstGeom>
        </p:spPr>
      </p:pic>
      <p:pic>
        <p:nvPicPr>
          <p:cNvPr id="46" name="Picture 45"/>
          <p:cNvPicPr>
            <a:picLocks noChangeAspect="1"/>
          </p:cNvPicPr>
          <p:nvPr/>
        </p:nvPicPr>
        <p:blipFill>
          <a:blip r:embed="rId14">
            <a:clrChange>
              <a:clrFrom>
                <a:srgbClr val="FFFFFF"/>
              </a:clrFrom>
              <a:clrTo>
                <a:srgbClr val="FFFFFF">
                  <a:alpha val="0"/>
                </a:srgbClr>
              </a:clrTo>
            </a:clrChange>
          </a:blip>
          <a:stretch>
            <a:fillRect/>
          </a:stretch>
        </p:blipFill>
        <p:spPr>
          <a:xfrm>
            <a:off x="5347846" y="1144242"/>
            <a:ext cx="1006750" cy="328331"/>
          </a:xfrm>
          <a:prstGeom prst="rect">
            <a:avLst/>
          </a:prstGeom>
          <a:solidFill>
            <a:srgbClr val="FFFFFF"/>
          </a:solidFill>
        </p:spPr>
      </p:pic>
      <p:pic>
        <p:nvPicPr>
          <p:cNvPr id="52" name="Picture 51"/>
          <p:cNvPicPr>
            <a:picLocks noChangeAspect="1"/>
          </p:cNvPicPr>
          <p:nvPr/>
        </p:nvPicPr>
        <p:blipFill>
          <a:blip r:embed="rId15">
            <a:clrChange>
              <a:clrFrom>
                <a:srgbClr val="FFFFFF"/>
              </a:clrFrom>
              <a:clrTo>
                <a:srgbClr val="FFFFFF">
                  <a:alpha val="0"/>
                </a:srgbClr>
              </a:clrTo>
            </a:clrChange>
          </a:blip>
          <a:stretch>
            <a:fillRect/>
          </a:stretch>
        </p:blipFill>
        <p:spPr>
          <a:xfrm>
            <a:off x="7641369" y="3051572"/>
            <a:ext cx="1358977" cy="609716"/>
          </a:xfrm>
          <a:prstGeom prst="rect">
            <a:avLst/>
          </a:prstGeom>
          <a:ln>
            <a:solidFill>
              <a:srgbClr val="FFFFFF"/>
            </a:solidFill>
          </a:ln>
        </p:spPr>
      </p:pic>
      <p:pic>
        <p:nvPicPr>
          <p:cNvPr id="53" name="Picture 52" descr="http://upload.wikimedia.org/wikipedia/en/thumb/5/53/Redfin_logo.png/220px-Redfin_logo.png"/>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9704" y="3910817"/>
            <a:ext cx="1089700" cy="313220"/>
          </a:xfrm>
          <a:prstGeom prst="rect">
            <a:avLst/>
          </a:prstGeom>
          <a:noFill/>
          <a:ln>
            <a:noFill/>
          </a:ln>
        </p:spPr>
      </p:pic>
      <p:pic>
        <p:nvPicPr>
          <p:cNvPr id="55" name="Picture 54"/>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8459" y="3133193"/>
            <a:ext cx="823303" cy="446080"/>
          </a:xfrm>
          <a:prstGeom prst="rect">
            <a:avLst/>
          </a:prstGeom>
        </p:spPr>
      </p:pic>
      <p:pic>
        <p:nvPicPr>
          <p:cNvPr id="56" name="Picture 55"/>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44168" y="4452513"/>
            <a:ext cx="671425" cy="537585"/>
          </a:xfrm>
          <a:prstGeom prst="rect">
            <a:avLst/>
          </a:prstGeom>
        </p:spPr>
      </p:pic>
      <p:pic>
        <p:nvPicPr>
          <p:cNvPr id="57" name="Picture 47"/>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2604" y="3925306"/>
            <a:ext cx="1419136" cy="23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20">
            <a:clrChange>
              <a:clrFrom>
                <a:srgbClr val="FFFFFF"/>
              </a:clrFrom>
              <a:clrTo>
                <a:srgbClr val="FFFFFF">
                  <a:alpha val="0"/>
                </a:srgbClr>
              </a:clrTo>
            </a:clrChange>
          </a:blip>
          <a:stretch>
            <a:fillRect/>
          </a:stretch>
        </p:blipFill>
        <p:spPr>
          <a:xfrm>
            <a:off x="261147" y="3875708"/>
            <a:ext cx="1510761" cy="421118"/>
          </a:xfrm>
          <a:prstGeom prst="rect">
            <a:avLst/>
          </a:prstGeom>
        </p:spPr>
      </p:pic>
      <p:pic>
        <p:nvPicPr>
          <p:cNvPr id="12" name="Picture 11"/>
          <p:cNvPicPr>
            <a:picLocks noChangeAspect="1"/>
          </p:cNvPicPr>
          <p:nvPr/>
        </p:nvPicPr>
        <p:blipFill>
          <a:blip r:embed="rId21">
            <a:clrChange>
              <a:clrFrom>
                <a:srgbClr val="FFFFFF"/>
              </a:clrFrom>
              <a:clrTo>
                <a:srgbClr val="FFFFFF">
                  <a:alpha val="0"/>
                </a:srgbClr>
              </a:clrTo>
            </a:clrChange>
          </a:blip>
          <a:stretch>
            <a:fillRect/>
          </a:stretch>
        </p:blipFill>
        <p:spPr>
          <a:xfrm>
            <a:off x="7904015" y="3805287"/>
            <a:ext cx="951617" cy="396976"/>
          </a:xfrm>
          <a:prstGeom prst="rect">
            <a:avLst/>
          </a:prstGeom>
        </p:spPr>
      </p:pic>
      <p:pic>
        <p:nvPicPr>
          <p:cNvPr id="58" name="Picture 57"/>
          <p:cNvPicPr>
            <a:picLocks noChangeAspect="1"/>
          </p:cNvPicPr>
          <p:nvPr/>
        </p:nvPicPr>
        <p:blipFill>
          <a:blip r:embed="rId22">
            <a:clrChange>
              <a:clrFrom>
                <a:srgbClr val="FFFFFF"/>
              </a:clrFrom>
              <a:clrTo>
                <a:srgbClr val="FFFFFF">
                  <a:alpha val="0"/>
                </a:srgbClr>
              </a:clrTo>
            </a:clrChange>
          </a:blip>
          <a:stretch>
            <a:fillRect/>
          </a:stretch>
        </p:blipFill>
        <p:spPr>
          <a:xfrm>
            <a:off x="6639272" y="1009324"/>
            <a:ext cx="1323309" cy="508965"/>
          </a:xfrm>
          <a:prstGeom prst="rect">
            <a:avLst/>
          </a:prstGeom>
        </p:spPr>
      </p:pic>
      <p:pic>
        <p:nvPicPr>
          <p:cNvPr id="30" name="Picture 29"/>
          <p:cNvPicPr>
            <a:picLocks noChangeAspect="1"/>
          </p:cNvPicPr>
          <p:nvPr/>
        </p:nvPicPr>
        <p:blipFill>
          <a:blip r:embed="rId23">
            <a:clrChange>
              <a:clrFrom>
                <a:srgbClr val="FFFFFF"/>
              </a:clrFrom>
              <a:clrTo>
                <a:srgbClr val="FFFFFF">
                  <a:alpha val="0"/>
                </a:srgbClr>
              </a:clrTo>
            </a:clrChange>
          </a:blip>
          <a:stretch>
            <a:fillRect/>
          </a:stretch>
        </p:blipFill>
        <p:spPr>
          <a:xfrm>
            <a:off x="5239907" y="4549719"/>
            <a:ext cx="1419470" cy="367319"/>
          </a:xfrm>
          <a:prstGeom prst="rect">
            <a:avLst/>
          </a:prstGeom>
        </p:spPr>
      </p:pic>
      <p:sp>
        <p:nvSpPr>
          <p:cNvPr id="47" name="AutoShape 2" descr="data:image/jpeg;base64,/9j/4AAQSkZJRgABAQAAAQABAAD/2wCEAAkGBxATEBISEBIPFRUQFxgWFBQPDxAPDxQVFRIYFxUUFRUYHCkgGBolGxMVITEhJSkrLy4uFx8zODMsNygtLisBCgoKDg0OGxAQGiwkHyQvLjEsLCwvLSwsLC80Ly8sLCwsLCwxMi8sLCwsLywsLCwsLCwsLCwsLCwsLCwsLCwsLP/AABEIAIEBiAMBEQACEQEDEQH/xAAbAAACAwEBAQAAAAAAAAAAAAAABgQFBwMCAf/EAEkQAAEDAQMFCwYMBgIDAQAAAAEAAgMRBAYSBSExUZETQVJhcXKhsbLB0SIjMoGSohUkMzRTYmNzk6PC4gcUFkLS4YLwZIOzQ//EABoBAAMBAQEBAAAAAAAAAAAAAAAFBgQDAQL/xAA6EQACAQICBwQJBAEFAQEAAAAAAQIDEQQFEjFRYXGxwSFBgaETIiMyM1KR0eEUFTTwoiRiY3LxQlP/2gAMAwEAAhEDEQA/ANpyhLhhldwWOOxpK+KstGDexM6UY6VSMdrRlIyjP9NP+NJ4qV9LU+Z/Vll6Cl8i+iGK5VqldLIXSSODWDM+RzhndqJ4kzyyUpTlpNvs722KM3hCFOKjFK77kl3DzHICMydCAy3KWUpt3mpNMBuj6ASvAAxmgAroUtVrVPSS9Z633vaWNDD0vRRvFal3LYSrtWyZ1qiBlmI8okOke4ZmOOcE66LvgZ1JV4pybXb3vYzPmFKnDDSaik+zuW1DpeG1EWOZzSWuDaVaSCCXAVBHKnOMk40JNbBFgIKWIgmu8zj4Rn+mn/Gk8VOelqfM/qyq9BS+RfRB8Iz/AE0/40nij0tT5n9WHoKXyL6I+jKVoGief8aTxR6ap8z+rPP09H5I/RFxki9s8bgJiZWb9aboBra7f5D0LZQzGpB+v2rzMWJyulUV6a0X5f3gaFDK1zWuaQWuAII0EEVBT+MlJJrUyZlFxbi9aM4vNbJmWuZrZZgA4UDZXgCrGnMAeNTuMqVFXklJ/V7EVOApU5YeDcV9FtZEyXlGfd4ayzEboyoMryCC8VqCc650K1T0sbyetd72nXE0KXoZ2itT7lsNTY6oqqcjxIv3b5GzsYx8jaR1OB7mVLnHTQ/V6UkzOrJVFGLa7O52/uoocooQlScpRT7e9X7vyLXwjP8ATT/jSeKXelqfM/qxr6Cl8i+iNTyVNjgidpxMaTrztBVRRlpU4y2pEdXjo1ZR2N8ylv5anMgjDHOaXSDOxxaaBjic446LDmdSUaa0Xa76MYZRSjOq9JXSXfxQjfCM/wBNP+NJ4pL6ap8z+rKH9PS+RfRGoZDxfy8QcSXBjcRcSSThBNSeVU9BNUop67IkMS0607arvmUF7LzOicYYCA4em+gOGoqGtBzVpv8AHsX47HOD9HT197GeXZdGpH0tXV3LbvYlT2qR5q973c97ndaTyqSl7zb8R9CnCHZFJcEcl8H2d7PbJYzWOSRtOC9wGzfX3GpOHutrxOc6VOfZKKfgPN07xmY7lNTdAKtcAAHgaajecOLT6k7wONdX1J69u38k9mOXqivSU/d2bPwMNsPm304J0adCYS91iuHvLiZMMoz/AE0/40nipRVqlvef1ZaPD0vkX0R9+EZ/pp/xpPFe+lqfM/qw9BS+RfRB8Iz/AE0/40nij0tT5n9WH6el8kfoibYbyWuIikrnjfbKd0B9Zzj1FdqeNrU371+Pb+TPVy/D1F7tt67PwaBkLK7LTFjaKEZntJqWnl3xqKfYbERrw0lr70TeLwssPPRfau57Sjv7aXtbFge9vlEHA9zK1Fc9DxLHmkpRhFxbXb3dhuyeEZTmpJPsWtXE74Rn+mn/ABpPFJ/S1Pmf1Y+9BS+RfRB8Iz/TT/jSeKPS1Pmf1YegpfIvog+EZ/pp/wAaTxR6Wp8z+rD0FL5F9EHwjP8ATT/jSeKPS1Pmf1YegpfIvojSMg2kmxwuJJcWgVcSSSMxJJ06FSYSTlRi3sJPHRUcRNLaZ5ardOJHjdp8znD5aTecRrU7Uq1FNrSet972lTTo0nCL0FqXci1ufb5TbI2vklcHBwo+R7hmYToJ4lqwFWbrpOTd762zHmVCmsPJxila2pLaaFI+gqqAmDPb3WyZtpOGSVoLWmjJHtbvjQDxJDmM5xr2Umuxd7KXK6dOeHvKKfa9aRTx5TnBB3abMQc8shGY8qxKvUTvpP6sYPDUmraC+iNLypWSN7GOLS5pAc0lpDqZiCOOip6sHODina6I+jNU6ik1dJmZnKFo0GacEaRu0nipf0tXvk/qyx9BReqEfohjuLlN5nfHI97t0bVuN7n0cw6BU74J9lMctry9I4Sbd13u+r++QqzbDRVJTgkrPuVtf98x3kkAGdOyeEC+OUJRaaNkkaAxuZkjmCpLjoB4wkOY1ZqtZSa7FqbW0pMqowdC8op9r1pPYVVhtc75Y2btP5b2t+Wk/ucBr41kp1KkpxjpPta73tN1WlShTlLQj2JvUthol5pMNjnOthHteT3qgxjtQnwJjARviYcfyZWpgsBsuKzNM7XgGzEe9OMpj78uHUQ51LtguPQbGPoapwIzKHPqST/ca7c6j76XbtLpKysXVzm1tQ4mOPUO9b8tXt/B9Bbmzth/FDHe11LI/wCsWD3we5M8yf8Ap34c0J8qV8THx5CCp0qi4yPkB9ojLw9rQHFtC0nQAa9K24bBSrx0k7dthfi8wjh5qDi32XOeWMhyWcBzi1zXGlW1FDStCDyHYvnE4OdBJt3TPvCY+niG4pNNFWshtNGuPaC6ytaf7C4DkrWnSqLLpN0FfuuSuaxUcS7d6TFW+rKW2T6wYfcA7kqzFWxD8B1lbvho+PMqLI6kkZ1PadjgstP348VzNtVXpyW58jWbK/ORsVaQ5nd8ZsVtl+rhaPUwE9JKm8fLSxEt1l5FZlkdHDR33fmUqxm80+60lbNCPqN90U7lT4N3oQ4IjscrYifFlF/EWXPA3nuPugd6X5tLthHj0GmSR7Jy4dROawkho0uNB68yUaOl2bR43oq77jXLHm8nUM3qzKwtYhm79pk1pnL3vedL3F3tGvepGc9OTlt7S4pw0IqK7lY7ZMsLppWxtIFakk6ABpP/AHWvuhRlWmoROWJrxoU3OQxm5rafLGv3Yp2k0/aVb3/IUfvTv7nn+BZt1ldFI6N1KsOkaDUVBHqISqrTdKbhLuHNGtGtTU46mdcjzllohcN6Ruwuo7oJXtCTjVi1tX2PnEwU6M4vYzVLd8m7jCqpamRsfeRjzdAUfHUi6esnZIyc6eQsa4NIaXVcCRmIFM3OWjD0HXnoJ27LmXFYlYeGm1ftsWk10Zg0lr43Ef2+U0niBO+tksrqJXTTMMM4pN2lFreLxCWDcYrjWostWHelYQRxtGIHYHbUwy2ejW0dq/P3Feb01KhpbHz7PsX95MmPtDGhhaC12I460pQjeB1ppjcNKvFKL1PvFGX4uOHm5STd13FB/SE/Dh2v/wAUu/a6u1ef2Gn7zR+WXl9ygniLXuaaVY4tNNFWmh6kulHRk4vudhrCSnFSXernSwWUyyNjaQC+tC6tMwJz05F9UqbqTUF3nxXrKjTdR6kXf9IT8OHa/wDxW/8Aa6u1ef2Fv7zR+WXl9xoyPZXRQMjeWksqKtrTO4kaeVNsNSlSpKEtaEmLrRrVpTjqe3gZ/lZtLRMPtH9sqbxCtVmt75lXhXehB/7VyJV1n0tkB+sRtY4d66YJ2xEOPRnLMFfDT4dUaLNJU8W8qckRIvuzz8Z1x02Pd4pFmkfap7upR5NL2Mlv6IXClb1DhGpWR+KNjuE1p2tBVdTd4p7iHqx0ZyWxsQ7z2Tc7S+miTyx/y9L3gVPY6l6Ou9j7f74lTltb0mHW1dn01eViHky17lNHLwHAnm6HDYSs9Gp6OpGex/8Avkaa9L0tKUNq/wDPM05z659arCKM9vQ+trl4sI2Mb31U1j5XxEvDkisy2NsNHx5s+XWixWyAanF3stLu5fOCjevFb+h9ZhLRw03u5uw632kpYpBwiwe+D3JzmLth34cxDlSviY7r8jNlOlUOlyGeYkOuQ9DG+JT3Kl7KT39ETmcv20Vu6svLY/DHI7gscdjSUwqO0G9zFlKOlUitrXMy4KRWotxjuQzz8h1R02vb4Jplcfat7uv4E+cy9jFb+jLW+j6WYDhSNHuuPctmaO1FLa11MGTq9dvYn0EhICmHq5zaWUHW9x6h3Kgy1ew8WTGbO+I8Ec77OpZ2jXIOw49y+c0dqKW19GfWTq9dv/a+aElISlHy5wpZWnW5x6adyoct+AuLJfNn/qXwRSX6z2pp4UTduJ47kuzNe38FzY0yd3w74vkheBpn1Jfe3aNLX7DV2u3wrAhTMsrTY7RM7hSOpyYjToopSvLSqye9lpho6NGEdy5EVcjsaFdGX4rEdRcNkju5UeXu+Hj482SmZq2Jl4ckUd/5a2lreDGNpc7uAS3NJXrJbF1Y2yeNqDe19EUuR4sVohH12n1A1PQFkw0dKtBb19zbi5aNCb3M02J1CqpkajJWaAo6Oou3rL65nzn/ANbutqYZZ8fwfQV5v/H8V1HlUJMCBez53JyM7AU5mP8AIfhyKrK/40fHmytsnyjOc3tBZafvriuZtqe4+DNatvo01+CrWRC1mPt0BR0dSLt6y+uYfjJ+7d2mpjlnx/B9BVm/8fxXUeVQEyZhlAeel4pH9sqTq/ElxfMtaDvShwXImXZPxuHld/8ANy7YH+RDx5Mz5ir4WfhzRoapiSBAGaZYbS0TD7R/S8nvUriVatNb3zLLCO9CH/Vcjrd91LVDzqbQR3r7wfx4cT4x6vhp8DRlTkgCAM5vC2lqm51drQe9TGM7MRPj0K/AO+GhwOWSX0tEJ+0Z0vAK+MPK1WD3rmdMUr0Jrc+RpaqiMFK/TfKgPE8bC3xSXNl2wfHoPslfZNcOorJSPDSMhvrZoT9m0bBTuVRhHehDgiOxitiJreyqvtZMUTJRpjNDzX/7A2rHmlK8FPZyf5sb8nraNR033rzX4ExIyiNDu5at0s0Z32jAeVubqofWqbBVPSUIvZ2fQkcwpejxEl3Pt+okZYkxWiY/aOGxxHcp/Ey0q03vf2KbCR0aEFuRbXDira68CNx9ZLW95WrLI3r32J9DHm8rYe21rqy9/iDJSzxjhSDYGO76LbmsrUktr6MX5NG9aT3dUICRFIPl0GUsrTwnOPvU7lQ5av8ATri+ZLZq74lrYlyuTMuupZp/u3DaKd674t2oT4Mz4JXxEOKM3UuWI03Fb5Ux4mDaXeCbZSvWm+HUR50+yC49CRfl3mohreTsafFdc1fqRW/ocslXtJPd1E5JChNAuo2lkj48R/McqPL1bDx8ebJTM3fFS8OSIF+XeaiGt5Oxp8VnzX4cePQ1ZKvaSe7qJySFCP8AdRtLJHx4z+Y5UeXK2Hj482SmZu+Kl4ckUl+G+diOthGx3+1gzVe0i9wyyZ+zkt/QWnaEqeodI1BstIg/UzFsbVVylaGluIhwvU0d9vMzCutSS3lsCAHm5j62anBe4dR71QZY70Lb2TGbq2IvtSFy9UuK1yfVwtHqY3vqlWPlfES3W5DnLY2w0d9+bPt0462tn1Q53ukfqX1l8b4hbrvp1PnNJaOGlvsvMfnnMeRUT1EstZlLdAUfHUi6esvrmfOf/W7ramOWfH8H0FWb/wAfxXUeVQEyIN7fnb+RnYCncx/kPw5FVlf8aPjzKuzny284dYWOHvLijdP3XwNath0DlVcQxkAUci7Ly5x+NDmO7kwy34/g+gtzb+P4oe1QkuZnlYUtE33j+2VKYhWqz4vmWeFd6EP+q5Ha7x+NQ87rBC6YP48OPQ549Xw0+BoypyQBAGc3gFLVNzusA96mMZ8efEr8A74aHA45JdS0Qn7RnbC+MO7VYPeuZ0xSvQmv9r5GmKqIwEAZ/eplLXJx4T+W0dym8wVsRLfbkiryx3wsfHmytszqPYdTmnY4FZYO00965myorwa3M1IquIgWb8t83EdTyNra/pSrNV6kXv6DnJX7Sa3dRPSQoTQLrPrZIuLENkjqdFFSZfK+Hj482SeZxtipeHJE+22YSRvjP97SOQkZj6jQrRVpqpBwfejLRqulUjNdzMxc0gkEUINCNRGkKTs12MtU01dDRca1eVJEd+jx6vJd1t2JvlVSzlDx6PoJM6pdkai4dV1FmZ+JzncIk7TVKZPSk3tY6hHRio7ENv8ADqLyp3agxo9ZcT1BNcpj603w6iXOperCPHodP4iyZoG6y87MIHaK+s2l7kePT7nzkke2cuHUS0nHxol3GUssI1tr7Ti7vVNglbDw4c+0kcwlfEz48lY53pfSyS8eEbXtXzmErYeXhzR9ZZG+Jj48mZ+psrBwuM3zcp1uA2Nr+pO8qXqSe/oT+dP14Lc+Zxv075Ac89lc82fuLj0PvJV774dRVSgemjXfbSyw8wHbn71T4NewhwJDHu+JnxKW/Ts0A552YfFYM2fuLj0GOSrtm+HUU0nHxol3G0ssPNrtcT3qmwStQhwJHMHfEz4lLftueA88dj/awZsu2D49Blkr7Jrh1FVKB4Ptqnpk7FrgaPW5gb3qiqT/ANHpbY81YlqVO+P0f978ncQlOlSepGFri06Wkg8oNCvZKzafceRkpJNd44XGd5qQan12sHgneVP2clv6Ins6XtYvd1FjK0mK0THXI7YHEDoCU4iWlVk97HeFjo0ILcuRcXHjrNI7gsp7Th/ituVRvUlLYuf/AILs5lalGO18l+Rxl9E8h6k8eono60ZU3QFHx1IunrL65nzk/du7TUxyz4/g+gqzf+P4rqPKoCZEG9vzt/I3sBTuY/yH4FVlf8ZePMqYz5Q5R1rFHWjfLUzWrSfKVeQpkjtJUg9ZdouLon403ja7s/6W3Lvjrgxdmv8AGfFD6qIljNctEfzM1PpHdrOpbFNOtO21llg7+ghfYj3kEVtUNOGOjOepe4T48OJ8452w8+Bo6qCPBAGe3nFLXNyt6Y2qZx38ifhyRW5a74WHjzZBsTqSxnU9p2OC4U/fjxXM01lenJbnyNQVaRIIARb5NpauVjT0kdynsz+P4LqU+UO+H8X0KIpe9Q0RoIvJZPpfy5f8VS/uGH+byf2JP9sxXyea+5UXoyrZ5oWtjfic14dTA8ZsLgc5HGFhx+Jo1qaUHdp31Peb8twlejVcpxsmra1tWxislI8Hm5j62anBe4dAP6lQZY70LbG/uTObxtiL7UvsXqYCsQb12TBaXEaJRjHKczukE+tTmYUtCs33Pt+/93lVllb0mHSeuPZ9vIg5LtZila/VUGmpzSO+vqXDD1fRVFI04mj6am4EQLguxGgf/wCHsVLPI7hSHYGN7yU+yqNqTe19ETWcyvWiti6sq/4hyefibwY6+04j9KzZq/aRW7+8jZk0fZSe/p+RVSscGmZLZhghbqjYPdCq8PHRpRW5ciLxMtKtN73zKy+T6WanCe0dZ7lkzN2oW2tfc25Qr4i+xP7CMp8px2uUylnceFIehrR3J9lcbUW9r6Ims4d66WxLmytvw7zsQ1MJ2u/asuav2kVuNmSr2cnv6C2lY5HLJ147MyGNhL6sY1pow6Q0A9KeUMfRhTjFt9iS1E7iMsxFSrKatZtvXvKK8OVhaJGloIawENxUxGpzk00aBsS7GYlV5ppdiGmAwjw0GpO7esqishuNMyVCWQRNOlrGg8uEV6VVYeDhSjF9yRGYmanWnJd7ZR35b5uI6nkbW/6WDNV6kXv6DLJX7Sa3dRPSQoRrynNTJkI4Yjb7Of8AQnFeVsDBbbLr0EWGhfMZvZd9Oot2CPFNE3hPaNrgldKOlUit65jivLRpSlsT5HvKzaWiYfaP7ZX1iFarNb3zPnCu9CD3LkMFxpKbuDvYD2qpjlUvfXDqKc6jf0b49BWc+pJO/n250o0tLt2j1KysN1xY/Imdrc1vsgn9SdZTH1ZS3pf36k/nUvXhHc39f/Bkm9F3IepNZamJ4e8jK26Ao+OpFy9ZfXM+cn7t3aamOWfH8HzQqzf+P4rqPKoCZEK93zt/Nb2Qp3Mfjvgipyr+MuL5lMNKwoYmt2j0tisCEMmlHlO5T1qRl7zLqPuo6WS1PieHxmjhWhoDpFDmIovadSVOWlF2Z8VaUKsdCauidJeG1kUMpz8FkbTtDahaHjsQ1bT8l9jNHLcKnfQ839yrWQ2jZdPIz2u3aVpbQUY1wo7OKFxG9mqPWnGX4SUZelmrbPuIc0xsJR9DTd9r6DUnAjBACDe5vxt/GGn3QO5TuYq2IfBFTlTvhlxfMqGuoQdWfYsN7doxaurGqqwIUEAJd92+fjOuOmx7vFIs1XtYvd1KPJn7GS39ELqWDcEACABADjcZ3mpRqeDtaB+lO8qfqSW/oT2dL2kXu6/kZU1Ewv30smKFsg0xOz812Y9OFLczpaVJTXdyf9Q2yito1nB//S81+LiSkJSAgDTLmxYbFF9bE7a806KKjy+Ojh4+PMk8zlpYmW63IU78yVthHBYwdbv1JXmTvX8EOspjbDLe39ugvEJe1dWGRqrG0AGoAbFYJWViGbu7i7fl3mohrfXY0/5JXmr9nFb+jG+Sr2snu6iakhRD7dFtLIzjLz75HcqLLV/p148yWzV3xL4LkUF9HVtI4o2j3nHvS3M37fwXNjXKFbD+L6FCl40BAAgC6u5kV0r2veCImmtSPTI0NGsayt+CwkqslKS9Vef97xbmGOjRg4RfrPy3/YfFQkuL99WVs7TqkHS1w70tzRXop7H0Y1yd2rtbnzQkpCUpdZTnrYrI3WZD7Di3vW6vO+GpR4+XYLsPTtjK0uHmrnC7MeK1xcRLtjSR00XxgY6WIj/e46ZjLRw0/p5nm8TaWqYfWB2tB71841WxE+PRHuXu+Ghw6km7c+Ftq+4cR/xzDtLrgp6CqP8A23+n/pxzCnpul/2X98ilWEZD1c6OllB4b3HZRv6VQZZG1C+1v7dCYzaV8RbYl9+pcWj0Hc09S3T91i6n764oyxuhSC1Fyy+uX85P3bu01Mcs+P4PmhVm/wDH8VyY8qgJkQr3fOnc1vZU7mPx3wRU5V/GXFlMsIxNbtHpbFYEIZRafTfzndoqRqe++LLin7i4ILPA6RwYwVc7QKgVoK7/ABAohCU5KMVdsKlSNOLlJ2SJrsg2sCphf6ixx2A1Xd4LEL/4fl9zMswwzdtNef2K4hZjYMV08uPjlZE9xdHIQ0BxrgcczS3UK0BGjPVMMDi5QmoSd4vs4CvMcFCpTdSKtJdvHbcdFQEyCAEa+Y+M8rG9bh3KfzP4/gupT5Q/9P4voULtCXS1DRazVIXVa06wD0Kwi7pENNWk0e16fIo36b5UJ1h42FvikubL1oePQf5K/VmuHUV0pHY35Ku7Z5II5HbpV7QTR9BXf3k6w+Ao1KUZO92tpP4nMq9KtKCtZPYGVLtwMhkezdMTGlwq+ozepGIwFKFKUo3ultDDZnWqVowlazdtQoJKUA03FfnmHEw9Lh3hN8pfbNcOojzpdkHx6DanIhOVqgEjHsdoe0tPrFKr4qQU4uL7z7p1HTmprudzMJIy1xa7S0kHlBoepSbTi2nrRbRkpJSWpnleHprWRYsFmhbwY2V5cIr0qqw8dGlGOxIi8VLSrTlvfMzq9UmK2Tn6wHssaO5T+Nd8RP8Avcioy+NsNBburIFiZWWMcJ7RtcAuFNXnFb1zNFZ6NOT2J8jUFWkSKd+n54Bzz2QO9Js2fbBceg+yVdk3w6iqlA8NEu4yllh5tdrie9U2CVsPDgSOYO+JnxFK9j62uT6oaPcB70mzB3xEt1uQ+ytWw0d9+ZUtbUga821Ykr9gwbt2mhG79k+hb7T/ABVN+hw/y8yS/ccT8/kvsdIcjWZpq2GOo1jF2qr6jhKEXdQR8TxuImrOb5cietBlBAFNe5tbI/icw+8B3rBmS/074rmMcqdsSuD5CEp4qSRaJqxwt4DXbXSuPVRdJyvCEdl/Ns404WnOW1rySLi5UVbQ53BYdpcB1VW7K43rN7EYM4lagltf3I97WUtb/rBp90DuXLMVbEPwOuVu+GjuvzK+yTYRL9eMt2yMr0ArNTloqW9W80a6sNJw3O/kyOuZ1NGu/HhssI1sB9ryu9U+DjahDhz7SQx0tLEze/l2Eu1eg/mu7JXefuvgZ6fvrijLQpBai4Zf3L+cn7t3aamOWfH8HzQqzf8AjriuTHhUBMiHe/507mt6lPZl8d8EVOVfxlxZSO0FL5amMlrNcn0jkCsUQjMptnyknPd2ipKp78uL5ltS+HHguRNu0fjcPKew5d8F/Ihx6Mz5j/Gn/e9GiKmJEz69MYFrkpv4T6ywV6aqbx8bYiXhyKzLZOWGjffzKyN9CDwSDsNVkTs7m1q6saq7Sq8hT4g9Eq+7fjDDrjHQ93ikOaL2qe7qykyZ+xa39ELyWjY07JzqwxHWxh90Ksou9OL3LkRWIVqs1vfMkLochXv03yYTqLhtA8EpzZerF8R3kr9aa4dRRSUfmgXWfWyRcWIbJHKky93w8fHmyTzNWxUvDkiblNmKCUa43j3Su9eOlSktz5GfDy0a0HvXMzJShaDDch/n3jXGTsc3xTPK5WqtbuqFGcx9jF7+jHVPScBACDeyENtTqf3hrvWRQ9LVOZhBRru3fZ/36FVlc3LDK/ddFM7QVhlqGK1mywkFrSNBApyUVhHUQsk03cybK78VonOuR+zGaKVru9WT3vmWeGWjRgty5HvITK2mEfXB9nP3L7wivXgt/wCTnjZaOHm934NIVQR4mX4f56Nupldrz/ikWay9pFbuv4KPJo+yk9/RfcXEsG5peSGUs8I1Rs7AqqnDLRowW5ciMxTvXm975iLeJ1bVNzqbGgdyn8Y74ifHoiowCthocOpEsLayxjW9g2uC40u2pFb1zO9Z2pye58jUFWkSCABAAgCsvK2tkl5Adjwe5ZMcr4eRty52xMP73MzxTRWggBsuLFmmdrwt2YiesJxlMfflwQhzqXbCPF8iDfVtLS06429pwXDM17e+5c2acnd8O1vfJFClw1PhXj1Hpqdnjwsa3gtA2Cir4R0YpbCGqS0puW1sLR6D+a7oaV5U918D2l78eKMsCkVqLhl/cv5yfu3dpiY5Z8fwfNCrOP464rkx4VATIh3w+dHmt6lPZl8fwRUZT/GXFlI/QUvlqGa1mtzaRyBWC1EI9bMst/y0vPf2ypOr8SXF8y1ofCjwXIk3ePxqHnfpK7YP+RDj0OOP/jT4GjKnJAQ73j407ja3q/0p7Mvjvgipyr+MuLKR2gpfLUxktZq9elWC1EK1ZgvTwTr8jzkR1tPQ7/aSZr78eDKHJX7Oa3oWkqHJpGQzWzQfdtGxtO5VGE+BDgiOxqtiJ8WTloMwuX4b5mM6pKbWO8ErzVezi9/RjfJn7aS3dUJiRlGPVznVsoHBe4dR71QZY/YW3smM2VsRxSLp7agjWCNoW9q6sLU7O5lQUetRdMu7oPpamjhNcOiv6Vvy12rrgxbmqvhnua+w+KiJYEAJl+GeejdwmU9lx/ySLNY2qRe1dfyUeTS9lJb+n4FxLBuazkOTFZoHa42V5cIqqrDS0qMXuXIjMXHRrzW98zKJH1cTrJO01Us3dtllFWSROu/M1lqic8gNBNScwFWOAr6yFowclGvFy1fhmXHwlPDzjHX+UzRcYpWoprqKKmuiRs72M/vPa2y2hxYQWtAaCM4NKkkcVSdinMdVjUrNx1LsKvLaMqVBKSs32lSVieo3GqQswta3ggDYKKwirJIh5y0pN7TNsrPraJj9o/tkKVxDvVm975ljhVahBblyPWRm1tMI+0adjge5fWGV60FvR5jHahN7nyNKVSRoIAEACAIWW21s04+zd0NJ7lnxavQnwfI04N2xEOKM2UuWIIAeLlxUsxPDe47AG/pKf5ZG1G+1v7dCZzeV8RbYl9ysvy3zkR1tI2O/csuar14vczbkr9nNb0LSVDk72CPFLG3hPaNrgF0pLSqRW9czlXlo0pS2J8jT1WEUfJW1jkpwHdlfFT3HwOlJ2qR4oykKRWoty5upaWR2kF5AD2ltTmFSQRU/8aetbsvqRhXvJ601yF2aUpVMP6qvZpj7iGsbVRXJWzM/vNaWyWl5YQQAG1GcEgZ6evqU5jqkZ1246tRWZdSlTw6Uux9rKl2grFLUzetZrUo9HmhWC1ELLWzLspfLzfeP7ZUpW+JLi+ZaYf4MOC5HbIJ+Mw88LphPjw4nLG/x58DSFUEeIt8h8a5WN63KezP4/gupT5R/H8X0KJ2hL3qGiNUgNWNOto6lXw91EPUVptb2e19HwKV+xngPE8dhJc2XbB8eg+yV9k1w6islI8NEu26tkh5CNjiO5U2Cd8PHgSOYK2Jnx6FktRjKO+Ta2aup7T1jvS/M17DxQzyh2xHgxFU+U453Hd5mQapK7WN8E8yp+zkt/RE5nK9tF7urGMJoKDLrUykjxwXOGxxCkqitOS3vmW9J3hF7lyJt230tcPOI2sI713wTtiIcejM2YK+Gnw6o0RUxIggBUv1H8i7njbhI6ik+bR9yXHoPcll78eHUVEnHpp1z5MVih4sTfZe4DoAVJgJXw8f73klmUdHEy8OSM9yxZDFPJGRTC4042k1adlEgr03TqSi9vl3FNhqqq0ozWzz7yGuR3PlAvLI9ufV6eFpdvJ5lnbm8mMhzzvZjUN9ZGyq14Kg6tVbF2voYcwxCo0XtfYvv4GhBUpJGW2l1XvOtzjtcSpGbvJvey4pq0EtyJ1221tcPKTsY49y0YJXxEOPRmbMHbDT4dUaIqYkQQAIA9wsqaIALdZAYpBU52OG9vtK+KivBrczpRlapF71zMlCkVqLc+r08NEu5HhssI1txe0S7vVNgo6OHhwv9e0kcwlpYmb32+nYU9+mZoHasY24T3LDm0fcfHoMMlfbNcOoppOPizu1HitcQ1En2Wk9YC1YKN8RH+9zMWYy0cNP+95oapiSJFkbp2IAyzK1hMEz4j/afJ42H0Ts6aqUr0nSqOD7tXDuLPDV1WpKa79fHvIi5Hc+UC8sj259Xp4Tsh2EzWiNgGaoLtQaCK+HrXfDUnVqqP14f3sM2MrqjRlLv7uJp1q9L1KpI0y3Ko+MTfeP7ZUpX+LPi+Za4b4MP+q5HvInzmD7xg2uC+sN8aHFHzi1ehPg+RpKqSNEi+o+Mt+7b23pBmnx1wXNlLk/wH/2fJFAlw1NPsBrDEdcbD7gVZRd6cXuXIisQrVZre+Z3XQ5CvfpvkwnUXDaB4JTmy9WL3sd5K/WmuHUUUlH4/XSdWyR8RePzHeKosud8OvHmyVzRWxUvDki4W4XlRextbJJxFh/Mb4rFmKvh5eHNG/K3bFR8eTEBThVjbcV/kzDUWHaHD9Kc5TLsmuHX7CHOl2wfHoNKbiMzXLLKWiYfaOO1xPepbEx0a01vf3LLCS0qEHuXI85KfSeE6pGbMYqvmhLRqwe9cz3Ex0qM1ufI0xVZGAgBdvuysDDqkHSx3gEszWN6UXv6Mb5NK1aS3dUJaRFGaHcGStlI4EjhtDXfqT/K5Xo22N/fqTOcRtXT2pdUWOWshw2kDdAQ5vovZQOHFxjiK0YjCwrr1te0y4XGVMO/V1bHqFae48oPkSscONrmnYKpa8qn3SX0G0c6h/8AUH9b/Yj/ANHzfSRe/wCC8/aqnzLzPv8AeaXyvy+5Is1zs/nJc2qNtD7R8F0hlXb68vouv4ONTOuz1IfV9F9xksdkjiYGRtDQNpOsnfKaUqUKUdGCshNWrTqy0pu7O66HMVP6M/8AI/I/ek37S/8A9PL8j397/wCP/L8EvJV2dxmbLuuLDXNuWHS0jTiOtd8Pl3oaim5Xtut1M+KzT09J09C199+++wYEyFQIAEAd7JpPIg8JLhUEa0HqdhFdcgtzGf8AI/ekyyhr/wC/L8j397/4/wDL8Hz+jPt/yP3o/aX8/l+Q/e/+P/L8DPZ4gxjWDQxobsFO5N4R0YqK7hLUnpzcn3u5By5kn+Ya1uPBgdWuDHXNSlKhZsXhf1EUr2s9l/sacFi/00nLRvdbbfcpv6M+3/J/esP7S/n8vyMf3v8A4/8AL8E7I13Nwl3TdceYim54NNM9cR/6VowuA9DU03K/hbqzNi8y/UU9DRt27b9C9TEVkuyjyeVB4V2XskxTgboM40Obme3kOriK4V8NTrq0vr3mnDYuph3eD4ruYrTXOfXyJWkfXYWnoqlksqlf1ZeQ4hnUbetB+DOf9HzfSRe/4L5/aqnzLzPv95pfK/L7nWG5zq+XK0D6jCTtNKL6jlUr+tL6I5zzqNvVg/FjLkbJkUNGxjT6Tjnc6ms9yZ0MPCjG0F497FGIxVSvLSm+C7kT7V6XqXczCnbLp45Hv3amNxdTca0xGtK48+lKauWOc3LT1u+r8jqlm/o6cYaF7JLX+D3k+6OCaN+71wPa6m40rhcDSuPNoRTytwmpaepp6vye1c404Shoa01r/AxpsJSky3kD+Yka/dMGFuGm5460cTWuIa1gxeB9PNS0rdltV+qGWDzH9NBw0b3d9dujK8XL+3/I/esv7S/n8vya/wB7/wCP/L8DRBZ9zYyOtdzY1taUrhaBWm9oTalDQgobEkJqtT0lSU7Wu2z2vs5lblzJP8w1rceDAa1wY65qUpULJi8L+oile1nsv9jZgsZ+mk5aN7rbboym/oz7f8n96w/tL+fy/Ix/e/8Aj/y/Be5HyfuEQjxYqEmuHDpOilSmOGoehp6F7+QrxeI/UVNO1vMnLQZiNlKybrE+OuHGKVpipnB0Vz6Fyr0vS03C9rnbD1vQ1VUtewu/0Z9v+T+9K/2l/P5fkb/vf/H/AJfgtMhZE/ly87pjxgf/AJ4KYa/WNdK2YTB/p23pXvbut1ZhxuO/UqK0bWv336It1tMAu5Sutusr5N2w4zXDuWKmYDTiGpK6+W+lqOana+78jfD5r6Kkqehe3ff8HCK59HB27+iQfkdRrw1zjlTTT09W78nWWc6Sa9Hr3/gaU4EYIAhZYyfu8RjxYc4OLDipQ6qhZ8TQ9NT0L28zThMR+nqadr+RRNuUTon/ACP3pd+0v5/L8jT97/4/8vwMl28jGyse0yY8bsXoYKZqazXQFuwmF/Txave72W6sXY3GfqZKWjay236It1rMQIA8vjB0jxQBHfZjvdKAOLmkaUHp8QAIAEACABAAgCRZN/1IPCSgDy9gIoUAQ5YyEHp4QAIA9FhpXWgDygAQBOhHkjkQeHm0t8nkQBDQeggAQB1so8pAH21+l6u9B4cUHpJsrN9B4Ryg9PiAJVmi3z6kHhytPpH/ALvIPTkgD60VzBAHSWKgCAOSABAAgAQAIA+4TSu8gD4gAQAIA9siJ3tqAJDLOBpz9SDw6gIA+oAEACABAAgD45oOlAHB9mG90oA4mJ2o+rOg9PmA6jsKAPccBOnMOlAHuSzcHYUHhy3J2ooPTvZmEVqg8O6ABAHxzQcxQBEkgIObOg9PO5O1FAEqNnk0KDwjOhcDoqg9Pm5O1FAE4IPD4QgCJJARozhB6eMB1HYUAfRE7UepAEqGKg4yg8OVpYScw3kActydqKD0mtbQU1IPCG6J1TmKD09QwmucZh0oPCWgCLaIyXZggDwIXakHpKijA8UHh4tLSQKa0AR9ydqKD07RWfhbEHh4miOI0Gbi5EAeRC7Ug9O8dnA05+pB4ep21aQEARdydqKD09ss5OnN1oPDuyED/aAOiABAAgAQAIAEACABAAgAQAIAEACABAAgAQAIAEACABAAgAQAIAEACABAAgAQAIAEACABAAgAQAIAEACABAAgAQAIAEACABAAgAQAIAEACABAAgAQAIAEACABAAgAQAIAEACABAAgAQAIAEACABAAgAQAIAEACABAAgAQAIAEACABAAgAQAIAEACABAAgAQAIAEACABAAgAQAIAEACABAAgAQAIAEACABAAgAQAIAEACABAAgAQAIAEACABAAgAQAIAEACABAAgAQAIAEACABAAgAQAIAEACABAAgAQAIAEACABAAgAQAIAEACABAAgAQAIAEACA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2" name="Picture 4" descr="http://34st.com/wp-content/uploads/2014/03/upworthylogo.jpg"/>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7629" y="1140133"/>
            <a:ext cx="1126059" cy="37091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25">
            <a:duotone>
              <a:prstClr val="black"/>
              <a:schemeClr val="tx2">
                <a:tint val="45000"/>
                <a:satMod val="400000"/>
              </a:schemeClr>
            </a:duotone>
          </a:blip>
          <a:stretch>
            <a:fillRect/>
          </a:stretch>
        </p:blipFill>
        <p:spPr>
          <a:xfrm>
            <a:off x="2084031" y="2566654"/>
            <a:ext cx="2094693" cy="274072"/>
          </a:xfrm>
          <a:prstGeom prst="rect">
            <a:avLst/>
          </a:prstGeom>
        </p:spPr>
      </p:pic>
      <p:pic>
        <p:nvPicPr>
          <p:cNvPr id="60" name="Picture 59"/>
          <p:cNvPicPr>
            <a:picLocks noChangeAspect="1"/>
          </p:cNvPicPr>
          <p:nvPr/>
        </p:nvPicPr>
        <p:blipFill rotWithShape="1">
          <a:blip r:embed="rId26">
            <a:clrChange>
              <a:clrFrom>
                <a:srgbClr val="FFFFFF"/>
              </a:clrFrom>
              <a:clrTo>
                <a:srgbClr val="FFFFFF">
                  <a:alpha val="0"/>
                </a:srgbClr>
              </a:clrTo>
            </a:clrChange>
          </a:blip>
          <a:srcRect l="10520" t="26148" r="4571" b="31137"/>
          <a:stretch/>
        </p:blipFill>
        <p:spPr>
          <a:xfrm>
            <a:off x="306362" y="2462207"/>
            <a:ext cx="1456047" cy="406400"/>
          </a:xfrm>
          <a:prstGeom prst="rect">
            <a:avLst/>
          </a:prstGeom>
        </p:spPr>
      </p:pic>
      <p:sp>
        <p:nvSpPr>
          <p:cNvPr id="61" name="Title 60"/>
          <p:cNvSpPr>
            <a:spLocks noGrp="1"/>
          </p:cNvSpPr>
          <p:nvPr>
            <p:ph type="title"/>
          </p:nvPr>
        </p:nvSpPr>
        <p:spPr/>
        <p:txBody>
          <a:bodyPr>
            <a:normAutofit fontScale="90000"/>
          </a:bodyPr>
          <a:lstStyle/>
          <a:p>
            <a:r>
              <a:rPr lang="en-US" dirty="0" smtClean="0"/>
              <a:t>Selected Amazon Redshift Customers</a:t>
            </a:r>
            <a:endParaRPr lang="en-US" dirty="0"/>
          </a:p>
        </p:txBody>
      </p:sp>
      <p:pic>
        <p:nvPicPr>
          <p:cNvPr id="31" name="Picture 30"/>
          <p:cNvPicPr>
            <a:picLocks noChangeAspect="1"/>
          </p:cNvPicPr>
          <p:nvPr/>
        </p:nvPicPr>
        <p:blipFill>
          <a:blip r:embed="rId27">
            <a:clrChange>
              <a:clrFrom>
                <a:srgbClr val="FFFFFF"/>
              </a:clrFrom>
              <a:clrTo>
                <a:srgbClr val="FFFFFF">
                  <a:alpha val="0"/>
                </a:srgbClr>
              </a:clrTo>
            </a:clrChange>
          </a:blip>
          <a:stretch>
            <a:fillRect/>
          </a:stretch>
        </p:blipFill>
        <p:spPr>
          <a:xfrm>
            <a:off x="146581" y="1034663"/>
            <a:ext cx="737315" cy="577850"/>
          </a:xfrm>
          <a:prstGeom prst="rect">
            <a:avLst/>
          </a:prstGeom>
        </p:spPr>
      </p:pic>
      <p:pic>
        <p:nvPicPr>
          <p:cNvPr id="2" name="Picture 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07378" y="1682198"/>
            <a:ext cx="565252" cy="565252"/>
          </a:xfrm>
          <a:prstGeom prst="rect">
            <a:avLst/>
          </a:prstGeom>
        </p:spPr>
      </p:pic>
      <p:pic>
        <p:nvPicPr>
          <p:cNvPr id="4" name="Picture 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98907" y="1094272"/>
            <a:ext cx="950917" cy="381441"/>
          </a:xfrm>
          <a:prstGeom prst="rect">
            <a:avLst/>
          </a:prstGeom>
        </p:spPr>
      </p:pic>
      <p:pic>
        <p:nvPicPr>
          <p:cNvPr id="5" name="Picture 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962282" y="2994398"/>
            <a:ext cx="1276183" cy="721321"/>
          </a:xfrm>
          <a:prstGeom prst="rect">
            <a:avLst/>
          </a:prstGeom>
        </p:spPr>
      </p:pic>
      <p:pic>
        <p:nvPicPr>
          <p:cNvPr id="7" name="Picture 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18598" y="951859"/>
            <a:ext cx="591653" cy="591653"/>
          </a:xfrm>
          <a:prstGeom prst="rect">
            <a:avLst/>
          </a:prstGeom>
        </p:spPr>
      </p:pic>
      <p:pic>
        <p:nvPicPr>
          <p:cNvPr id="8" name="Picture 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549096" y="1006754"/>
            <a:ext cx="916686" cy="516399"/>
          </a:xfrm>
          <a:prstGeom prst="rect">
            <a:avLst/>
          </a:prstGeom>
        </p:spPr>
      </p:pic>
      <p:pic>
        <p:nvPicPr>
          <p:cNvPr id="9" name="Picture 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508104" y="1786863"/>
            <a:ext cx="1369442" cy="288451"/>
          </a:xfrm>
          <a:prstGeom prst="rect">
            <a:avLst/>
          </a:prstGeom>
        </p:spPr>
      </p:pic>
      <p:pic>
        <p:nvPicPr>
          <p:cNvPr id="10" name="Picture 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352868" y="3784921"/>
            <a:ext cx="1335556" cy="454436"/>
          </a:xfrm>
          <a:prstGeom prst="rect">
            <a:avLst/>
          </a:prstGeom>
        </p:spPr>
      </p:pic>
      <p:pic>
        <p:nvPicPr>
          <p:cNvPr id="15" name="Picture 1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996549" y="3624328"/>
            <a:ext cx="1140728" cy="759103"/>
          </a:xfrm>
          <a:prstGeom prst="rect">
            <a:avLst/>
          </a:prstGeom>
        </p:spPr>
      </p:pic>
      <p:pic>
        <p:nvPicPr>
          <p:cNvPr id="16" name="Picture 1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04276" y="4429346"/>
            <a:ext cx="1277690" cy="517591"/>
          </a:xfrm>
          <a:prstGeom prst="rect">
            <a:avLst/>
          </a:prstGeom>
        </p:spPr>
      </p:pic>
      <p:pic>
        <p:nvPicPr>
          <p:cNvPr id="18" name="Picture 1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551128" y="2389841"/>
            <a:ext cx="1268424" cy="450885"/>
          </a:xfrm>
          <a:prstGeom prst="rect">
            <a:avLst/>
          </a:prstGeom>
        </p:spPr>
      </p:pic>
      <p:pic>
        <p:nvPicPr>
          <p:cNvPr id="19" name="Picture 1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585550" y="3220762"/>
            <a:ext cx="1290536" cy="271831"/>
          </a:xfrm>
          <a:prstGeom prst="rect">
            <a:avLst/>
          </a:prstGeom>
        </p:spPr>
      </p:pic>
    </p:spTree>
    <p:extLst>
      <p:ext uri="{BB962C8B-B14F-4D97-AF65-F5344CB8AC3E}">
        <p14:creationId xmlns:p14="http://schemas.microsoft.com/office/powerpoint/2010/main" val="197885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Clickstream Analysis for Amazon.com</a:t>
            </a:r>
            <a:endParaRPr lang="en-US" sz="3200" dirty="0"/>
          </a:p>
        </p:txBody>
      </p:sp>
      <p:sp>
        <p:nvSpPr>
          <p:cNvPr id="3" name="Content Placeholder 2"/>
          <p:cNvSpPr>
            <a:spLocks noGrp="1"/>
          </p:cNvSpPr>
          <p:nvPr>
            <p:ph idx="1"/>
          </p:nvPr>
        </p:nvSpPr>
        <p:spPr>
          <a:xfrm>
            <a:off x="289187" y="1094094"/>
            <a:ext cx="7062958" cy="3257130"/>
          </a:xfrm>
        </p:spPr>
        <p:txBody>
          <a:bodyPr>
            <a:normAutofit fontScale="85000" lnSpcReduction="10000"/>
          </a:bodyPr>
          <a:lstStyle/>
          <a:p>
            <a:r>
              <a:rPr lang="en-US" dirty="0" smtClean="0"/>
              <a:t>Redshift runs web log analysis for Amazon.com</a:t>
            </a:r>
          </a:p>
          <a:p>
            <a:pPr lvl="1"/>
            <a:r>
              <a:rPr lang="en-US" dirty="0" smtClean="0"/>
              <a:t>100 </a:t>
            </a:r>
            <a:r>
              <a:rPr lang="en-US" dirty="0"/>
              <a:t>node Redshift Cluster </a:t>
            </a:r>
            <a:endParaRPr lang="en-US" dirty="0" smtClean="0"/>
          </a:p>
          <a:p>
            <a:pPr lvl="1"/>
            <a:r>
              <a:rPr lang="en-US" dirty="0" smtClean="0"/>
              <a:t>Over one petabyte workload</a:t>
            </a:r>
          </a:p>
          <a:p>
            <a:pPr lvl="1"/>
            <a:r>
              <a:rPr lang="en-US" dirty="0" smtClean="0"/>
              <a:t>Largest table: 400TB</a:t>
            </a:r>
          </a:p>
          <a:p>
            <a:pPr lvl="1"/>
            <a:r>
              <a:rPr lang="en-US" dirty="0"/>
              <a:t>2TB of data per </a:t>
            </a:r>
            <a:r>
              <a:rPr lang="en-US" dirty="0" smtClean="0"/>
              <a:t>day</a:t>
            </a:r>
          </a:p>
          <a:p>
            <a:pPr lvl="1"/>
            <a:endParaRPr lang="en-US" dirty="0"/>
          </a:p>
          <a:p>
            <a:r>
              <a:rPr lang="en-US" dirty="0"/>
              <a:t>Understand customer behavior</a:t>
            </a:r>
          </a:p>
          <a:p>
            <a:pPr lvl="1"/>
            <a:r>
              <a:rPr lang="en-US" dirty="0"/>
              <a:t>Who is browsing but not buying</a:t>
            </a:r>
          </a:p>
          <a:p>
            <a:pPr lvl="1"/>
            <a:r>
              <a:rPr lang="en-US" dirty="0"/>
              <a:t>Which products / features are winners</a:t>
            </a:r>
          </a:p>
          <a:p>
            <a:pPr lvl="1"/>
            <a:r>
              <a:rPr lang="en-US" dirty="0"/>
              <a:t>What sequence led to higher customer conversion</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595" y="1879696"/>
            <a:ext cx="2705100" cy="1685925"/>
          </a:xfrm>
          <a:prstGeom prst="rect">
            <a:avLst/>
          </a:prstGeom>
        </p:spPr>
      </p:pic>
    </p:spTree>
    <p:extLst>
      <p:ext uri="{BB962C8B-B14F-4D97-AF65-F5344CB8AC3E}">
        <p14:creationId xmlns:p14="http://schemas.microsoft.com/office/powerpoint/2010/main" val="115575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Redshift Performance Realized</a:t>
            </a:r>
            <a:endParaRPr lang="en-US" sz="3200" dirty="0"/>
          </a:p>
        </p:txBody>
      </p:sp>
      <p:sp>
        <p:nvSpPr>
          <p:cNvPr id="3" name="Content Placeholder 2"/>
          <p:cNvSpPr>
            <a:spLocks noGrp="1"/>
          </p:cNvSpPr>
          <p:nvPr>
            <p:ph idx="1"/>
          </p:nvPr>
        </p:nvSpPr>
        <p:spPr/>
        <p:txBody>
          <a:bodyPr>
            <a:normAutofit fontScale="62500" lnSpcReduction="20000"/>
          </a:bodyPr>
          <a:lstStyle/>
          <a:p>
            <a:r>
              <a:rPr lang="en-US" dirty="0"/>
              <a:t>Scan 15 months of </a:t>
            </a:r>
            <a:r>
              <a:rPr lang="en-US" dirty="0" smtClean="0"/>
              <a:t>data: </a:t>
            </a:r>
            <a:r>
              <a:rPr lang="en-US" b="1" u="sng" dirty="0" smtClean="0"/>
              <a:t>14 minutes</a:t>
            </a:r>
            <a:endParaRPr lang="en-US" b="1" u="sng" dirty="0"/>
          </a:p>
          <a:p>
            <a:pPr lvl="1"/>
            <a:r>
              <a:rPr lang="en-US" dirty="0"/>
              <a:t>2.25 </a:t>
            </a:r>
            <a:r>
              <a:rPr lang="en-US" dirty="0" smtClean="0"/>
              <a:t>trillion rows</a:t>
            </a:r>
            <a:endParaRPr lang="en-US" dirty="0"/>
          </a:p>
          <a:p>
            <a:endParaRPr lang="en-US" dirty="0" smtClean="0"/>
          </a:p>
          <a:p>
            <a:r>
              <a:rPr lang="en-US" dirty="0" smtClean="0"/>
              <a:t>Load one day worth of data: </a:t>
            </a:r>
            <a:r>
              <a:rPr lang="en-US" b="1" u="sng" dirty="0" smtClean="0"/>
              <a:t>10 minutes</a:t>
            </a:r>
          </a:p>
          <a:p>
            <a:pPr lvl="1"/>
            <a:r>
              <a:rPr lang="en-US" dirty="0" smtClean="0">
                <a:sym typeface="Wingdings" panose="05000000000000000000" pitchFamily="2" charset="2"/>
              </a:rPr>
              <a:t>5 billion rows</a:t>
            </a:r>
          </a:p>
          <a:p>
            <a:endParaRPr lang="en-US" dirty="0" smtClean="0">
              <a:sym typeface="Wingdings" panose="05000000000000000000" pitchFamily="2" charset="2"/>
            </a:endParaRPr>
          </a:p>
          <a:p>
            <a:r>
              <a:rPr lang="en-US" dirty="0" smtClean="0">
                <a:sym typeface="Wingdings" panose="05000000000000000000" pitchFamily="2" charset="2"/>
              </a:rPr>
              <a:t>Backfill one month of data: </a:t>
            </a:r>
            <a:r>
              <a:rPr lang="en-US" b="1" u="sng" dirty="0" smtClean="0">
                <a:sym typeface="Wingdings" panose="05000000000000000000" pitchFamily="2" charset="2"/>
              </a:rPr>
              <a:t>9.75 hours</a:t>
            </a:r>
          </a:p>
          <a:p>
            <a:pPr lvl="1"/>
            <a:r>
              <a:rPr lang="en-US" dirty="0" smtClean="0"/>
              <a:t>150 billion rows</a:t>
            </a:r>
          </a:p>
          <a:p>
            <a:endParaRPr lang="en-US" dirty="0" smtClean="0"/>
          </a:p>
          <a:p>
            <a:r>
              <a:rPr lang="en-US" dirty="0" smtClean="0"/>
              <a:t>Pig </a:t>
            </a:r>
            <a:r>
              <a:rPr lang="en-US" dirty="0">
                <a:sym typeface="Wingdings" panose="05000000000000000000" pitchFamily="2" charset="2"/>
              </a:rPr>
              <a:t> Amazon Redshift: </a:t>
            </a:r>
            <a:r>
              <a:rPr lang="en-US" b="1" u="sng" dirty="0">
                <a:sym typeface="Wingdings" panose="05000000000000000000" pitchFamily="2" charset="2"/>
              </a:rPr>
              <a:t>2 days to 1 </a:t>
            </a:r>
            <a:r>
              <a:rPr lang="en-US" b="1" u="sng" dirty="0" err="1" smtClean="0">
                <a:sym typeface="Wingdings" panose="05000000000000000000" pitchFamily="2" charset="2"/>
              </a:rPr>
              <a:t>hr</a:t>
            </a:r>
            <a:endParaRPr lang="en-US" b="1" u="sng" dirty="0">
              <a:sym typeface="Wingdings" panose="05000000000000000000" pitchFamily="2" charset="2"/>
            </a:endParaRPr>
          </a:p>
          <a:p>
            <a:pPr lvl="1"/>
            <a:r>
              <a:rPr lang="en-US" dirty="0">
                <a:sym typeface="Wingdings" panose="05000000000000000000" pitchFamily="2" charset="2"/>
              </a:rPr>
              <a:t>10B row join with 700M rows</a:t>
            </a:r>
          </a:p>
          <a:p>
            <a:endParaRPr lang="en-US" dirty="0" smtClean="0"/>
          </a:p>
          <a:p>
            <a:r>
              <a:rPr lang="en-US" dirty="0" smtClean="0"/>
              <a:t>Oracle </a:t>
            </a:r>
            <a:r>
              <a:rPr lang="en-US" dirty="0">
                <a:sym typeface="Wingdings" panose="05000000000000000000" pitchFamily="2" charset="2"/>
              </a:rPr>
              <a:t> Amazon Redshift: </a:t>
            </a:r>
            <a:r>
              <a:rPr lang="en-US" b="1" u="sng" dirty="0">
                <a:sym typeface="Wingdings" panose="05000000000000000000" pitchFamily="2" charset="2"/>
              </a:rPr>
              <a:t>90 hours to 8 </a:t>
            </a:r>
            <a:r>
              <a:rPr lang="en-US" b="1" u="sng" dirty="0" err="1">
                <a:sym typeface="Wingdings" panose="05000000000000000000" pitchFamily="2" charset="2"/>
              </a:rPr>
              <a:t>hrs</a:t>
            </a:r>
            <a:endParaRPr lang="en-US" b="1" u="sng" dirty="0">
              <a:sym typeface="Wingdings" panose="05000000000000000000" pitchFamily="2" charset="2"/>
            </a:endParaRPr>
          </a:p>
          <a:p>
            <a:pPr lvl="1"/>
            <a:r>
              <a:rPr lang="en-US" dirty="0">
                <a:sym typeface="Wingdings" panose="05000000000000000000" pitchFamily="2" charset="2"/>
              </a:rPr>
              <a:t>Reduced number of SQLs by a factor of 3</a:t>
            </a:r>
            <a:endParaRPr lang="en-US" dirty="0" smtClean="0"/>
          </a:p>
          <a:p>
            <a:pPr lvl="1"/>
            <a:endParaRPr lang="en-US" dirty="0" smtClean="0"/>
          </a:p>
          <a:p>
            <a:pPr lvl="2"/>
            <a:endParaRPr lang="en-US" dirty="0" smtClean="0"/>
          </a:p>
          <a:p>
            <a:endParaRPr lang="en-US" dirty="0"/>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7316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Amazon Redshift Architecture</a:t>
            </a:r>
            <a:endParaRPr lang="en-US" dirty="0"/>
          </a:p>
        </p:txBody>
      </p:sp>
      <p:sp>
        <p:nvSpPr>
          <p:cNvPr id="3" name="Content Placeholder 2"/>
          <p:cNvSpPr>
            <a:spLocks noGrp="1"/>
          </p:cNvSpPr>
          <p:nvPr>
            <p:ph idx="1"/>
          </p:nvPr>
        </p:nvSpPr>
        <p:spPr>
          <a:xfrm>
            <a:off x="340593" y="877824"/>
            <a:ext cx="8205304" cy="4078224"/>
          </a:xfrm>
        </p:spPr>
        <p:txBody>
          <a:bodyPr>
            <a:normAutofit fontScale="77500" lnSpcReduction="20000"/>
          </a:bodyPr>
          <a:lstStyle/>
          <a:p>
            <a:r>
              <a:rPr lang="en-US" dirty="0" smtClean="0"/>
              <a:t>Leader Node</a:t>
            </a:r>
          </a:p>
          <a:p>
            <a:pPr lvl="1"/>
            <a:r>
              <a:rPr lang="en-US" dirty="0" smtClean="0"/>
              <a:t>SQL endpoint</a:t>
            </a:r>
          </a:p>
          <a:p>
            <a:pPr lvl="1"/>
            <a:r>
              <a:rPr lang="en-US" dirty="0" smtClean="0"/>
              <a:t>Stores metadata</a:t>
            </a:r>
          </a:p>
          <a:p>
            <a:pPr lvl="1"/>
            <a:r>
              <a:rPr lang="en-US" dirty="0" smtClean="0"/>
              <a:t>Coordinates query execution</a:t>
            </a:r>
          </a:p>
          <a:p>
            <a:pPr lvl="3"/>
            <a:endParaRPr lang="en-US" dirty="0" smtClean="0"/>
          </a:p>
          <a:p>
            <a:r>
              <a:rPr lang="en-US" dirty="0" smtClean="0"/>
              <a:t>Compute Nodes</a:t>
            </a:r>
          </a:p>
          <a:p>
            <a:pPr lvl="1"/>
            <a:r>
              <a:rPr lang="en-US" dirty="0" smtClean="0"/>
              <a:t>Local, columnar storage</a:t>
            </a:r>
          </a:p>
          <a:p>
            <a:pPr lvl="1"/>
            <a:r>
              <a:rPr lang="en-US" dirty="0" smtClean="0"/>
              <a:t>Execute queries in parallel</a:t>
            </a:r>
          </a:p>
          <a:p>
            <a:pPr lvl="1"/>
            <a:r>
              <a:rPr lang="en-US" dirty="0" smtClean="0"/>
              <a:t>Load, backup, restore via </a:t>
            </a:r>
            <a:br>
              <a:rPr lang="en-US" dirty="0" smtClean="0"/>
            </a:br>
            <a:r>
              <a:rPr lang="en-US" dirty="0" smtClean="0"/>
              <a:t>Amazon S3; load from </a:t>
            </a:r>
            <a:br>
              <a:rPr lang="en-US" dirty="0" smtClean="0"/>
            </a:br>
            <a:r>
              <a:rPr lang="en-US" dirty="0" smtClean="0"/>
              <a:t>Amazon DynamoDB or SSH</a:t>
            </a:r>
          </a:p>
          <a:p>
            <a:pPr lvl="2"/>
            <a:endParaRPr lang="en-US" dirty="0" smtClean="0"/>
          </a:p>
          <a:p>
            <a:r>
              <a:rPr lang="en-US" dirty="0" smtClean="0"/>
              <a:t>Two hardware platforms</a:t>
            </a:r>
          </a:p>
          <a:p>
            <a:pPr lvl="1"/>
            <a:r>
              <a:rPr lang="en-US" dirty="0" smtClean="0"/>
              <a:t>Optimized for data processing</a:t>
            </a:r>
          </a:p>
          <a:p>
            <a:pPr lvl="1"/>
            <a:r>
              <a:rPr lang="en-US" dirty="0" smtClean="0"/>
              <a:t>DW1: HDD; scale from 2TB to 2PB</a:t>
            </a:r>
          </a:p>
          <a:p>
            <a:pPr lvl="1"/>
            <a:r>
              <a:rPr lang="en-US" dirty="0" smtClean="0"/>
              <a:t>DW2: SSD; scale from 160GB to 325TB</a:t>
            </a:r>
          </a:p>
          <a:p>
            <a:pPr lvl="1"/>
            <a:endParaRPr lang="en-US" dirty="0" smtClean="0"/>
          </a:p>
        </p:txBody>
      </p:sp>
      <p:grpSp>
        <p:nvGrpSpPr>
          <p:cNvPr id="75" name="Group 74"/>
          <p:cNvGrpSpPr/>
          <p:nvPr/>
        </p:nvGrpSpPr>
        <p:grpSpPr>
          <a:xfrm>
            <a:off x="4480649" y="1080949"/>
            <a:ext cx="4064890" cy="3239081"/>
            <a:chOff x="4649243" y="1049982"/>
            <a:chExt cx="4064890" cy="3239081"/>
          </a:xfrm>
        </p:grpSpPr>
        <p:cxnSp>
          <p:nvCxnSpPr>
            <p:cNvPr id="76" name="Straight Arrow Connector 75"/>
            <p:cNvCxnSpPr/>
            <p:nvPr/>
          </p:nvCxnSpPr>
          <p:spPr>
            <a:xfrm flipV="1">
              <a:off x="6168665" y="3378871"/>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7" name="Straight Arrow Connector 76"/>
            <p:cNvCxnSpPr>
              <a:endCxn id="120" idx="0"/>
            </p:cNvCxnSpPr>
            <p:nvPr/>
          </p:nvCxnSpPr>
          <p:spPr>
            <a:xfrm flipH="1">
              <a:off x="7017195" y="2447300"/>
              <a:ext cx="2143" cy="59279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79" name="Straight Arrow Connector 78"/>
            <p:cNvCxnSpPr/>
            <p:nvPr/>
          </p:nvCxnSpPr>
          <p:spPr>
            <a:xfrm flipV="1">
              <a:off x="6167662" y="2516469"/>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0" name="Straight Arrow Connector 79"/>
            <p:cNvCxnSpPr/>
            <p:nvPr/>
          </p:nvCxnSpPr>
          <p:spPr>
            <a:xfrm flipH="1" flipV="1">
              <a:off x="7444638" y="2491625"/>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81" name="Straight Arrow Connector 80"/>
            <p:cNvCxnSpPr>
              <a:stCxn id="84" idx="2"/>
            </p:cNvCxnSpPr>
            <p:nvPr/>
          </p:nvCxnSpPr>
          <p:spPr>
            <a:xfrm>
              <a:off x="7019022" y="1362460"/>
              <a:ext cx="315" cy="417557"/>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82" name="TextBox 81"/>
            <p:cNvSpPr txBox="1"/>
            <p:nvPr/>
          </p:nvSpPr>
          <p:spPr>
            <a:xfrm>
              <a:off x="6042844" y="2416674"/>
              <a:ext cx="336516" cy="219002"/>
            </a:xfrm>
            <a:prstGeom prst="rect">
              <a:avLst/>
            </a:prstGeom>
          </p:spPr>
          <p:txBody>
            <a:bodyPr vert="horz" wrap="none" lIns="0" tIns="0" rIns="0" bIns="0" rtlCol="0">
              <a:noAutofit/>
            </a:bodyPr>
            <a:lstStyle/>
            <a:p>
              <a:pPr defTabSz="914400">
                <a:defRPr/>
              </a:pPr>
              <a:r>
                <a:rPr lang="en-US" sz="1000" kern="0" dirty="0" smtClean="0">
                  <a:solidFill>
                    <a:srgbClr val="000000"/>
                  </a:solidFill>
                  <a:latin typeface="Arial"/>
                  <a:cs typeface="Arial"/>
                </a:rPr>
                <a:t>10 GigE</a:t>
              </a:r>
            </a:p>
            <a:p>
              <a:pPr defTabSz="914400">
                <a:defRPr/>
              </a:pPr>
              <a:r>
                <a:rPr lang="en-US" sz="1000" kern="0" dirty="0" smtClean="0">
                  <a:solidFill>
                    <a:srgbClr val="000000"/>
                  </a:solidFill>
                  <a:latin typeface="Arial"/>
                  <a:cs typeface="Arial"/>
                </a:rPr>
                <a:t>(HPC)</a:t>
              </a:r>
            </a:p>
          </p:txBody>
        </p:sp>
        <p:sp>
          <p:nvSpPr>
            <p:cNvPr id="83" name="TextBox 82"/>
            <p:cNvSpPr txBox="1"/>
            <p:nvPr/>
          </p:nvSpPr>
          <p:spPr>
            <a:xfrm>
              <a:off x="4649243" y="3856598"/>
              <a:ext cx="565407" cy="219002"/>
            </a:xfrm>
            <a:prstGeom prst="rect">
              <a:avLst/>
            </a:prstGeom>
          </p:spPr>
          <p:txBody>
            <a:bodyPr vert="horz" wrap="none" lIns="0" tIns="0" rIns="0" bIns="0" rtlCol="0">
              <a:noAutofit/>
            </a:bodyPr>
            <a:lstStyle/>
            <a:p>
              <a:pPr defTabSz="914400">
                <a:defRPr/>
              </a:pPr>
              <a:r>
                <a:rPr lang="en-US" sz="1050" kern="0" dirty="0" smtClean="0">
                  <a:solidFill>
                    <a:srgbClr val="000000"/>
                  </a:solidFill>
                  <a:latin typeface="Arial"/>
                  <a:cs typeface="Arial"/>
                </a:rPr>
                <a:t>Ingestion</a:t>
              </a:r>
            </a:p>
            <a:p>
              <a:pPr defTabSz="914400">
                <a:defRPr/>
              </a:pPr>
              <a:r>
                <a:rPr lang="en-US" sz="1050" kern="0" dirty="0" smtClean="0">
                  <a:solidFill>
                    <a:srgbClr val="000000"/>
                  </a:solidFill>
                  <a:latin typeface="Arial"/>
                  <a:cs typeface="Arial"/>
                </a:rPr>
                <a:t>Backup</a:t>
              </a:r>
            </a:p>
            <a:p>
              <a:pPr defTabSz="914400">
                <a:defRPr/>
              </a:pPr>
              <a:r>
                <a:rPr lang="en-US" sz="1050" kern="0" dirty="0" smtClean="0">
                  <a:solidFill>
                    <a:srgbClr val="000000"/>
                  </a:solidFill>
                  <a:latin typeface="Arial"/>
                  <a:cs typeface="Arial"/>
                </a:rPr>
                <a:t>Restore</a:t>
              </a:r>
            </a:p>
          </p:txBody>
        </p:sp>
        <p:sp>
          <p:nvSpPr>
            <p:cNvPr id="84" name="Rectangle 83"/>
            <p:cNvSpPr/>
            <p:nvPr/>
          </p:nvSpPr>
          <p:spPr bwMode="auto">
            <a:xfrm>
              <a:off x="6109489" y="1049982"/>
              <a:ext cx="1819065" cy="312478"/>
            </a:xfrm>
            <a:prstGeom prst="rect">
              <a:avLst/>
            </a:prstGeom>
            <a:gradFill rotWithShape="1">
              <a:gsLst>
                <a:gs pos="0">
                  <a:srgbClr val="16CC9A">
                    <a:lumMod val="50000"/>
                  </a:srgbClr>
                </a:gs>
                <a:gs pos="80000">
                  <a:srgbClr val="16CC9A">
                    <a:lumMod val="75000"/>
                  </a:srgbClr>
                </a:gs>
                <a:gs pos="100000">
                  <a:srgbClr val="16CC9A">
                    <a:lumMod val="75000"/>
                  </a:srgbClr>
                </a:gs>
              </a:gsLst>
              <a:lin ang="16200000" scaled="0"/>
            </a:gradFill>
            <a:ln w="9525" cap="flat" cmpd="sng" algn="ctr">
              <a:solidFill>
                <a:srgbClr val="16CC9A">
                  <a:lumMod val="7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200" kern="0" dirty="0" smtClean="0">
                  <a:solidFill>
                    <a:srgbClr val="FFFFFF">
                      <a:alpha val="99000"/>
                    </a:srgbClr>
                  </a:solidFill>
                  <a:latin typeface="Arial"/>
                  <a:cs typeface="Arial"/>
                </a:rPr>
                <a:t>SQL Clients/BI Tools</a:t>
              </a:r>
            </a:p>
          </p:txBody>
        </p:sp>
        <p:grpSp>
          <p:nvGrpSpPr>
            <p:cNvPr id="85" name="Group 84"/>
            <p:cNvGrpSpPr/>
            <p:nvPr/>
          </p:nvGrpSpPr>
          <p:grpSpPr>
            <a:xfrm>
              <a:off x="6589740" y="1772840"/>
              <a:ext cx="854908" cy="680533"/>
              <a:chOff x="787156" y="3824909"/>
              <a:chExt cx="1283034" cy="1021334"/>
            </a:xfrm>
          </p:grpSpPr>
          <p:sp>
            <p:nvSpPr>
              <p:cNvPr id="146" name="Rectangle 14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latin typeface="Arial"/>
                  <a:cs typeface="Arial"/>
                </a:endParaRPr>
              </a:p>
            </p:txBody>
          </p:sp>
          <p:grpSp>
            <p:nvGrpSpPr>
              <p:cNvPr id="147" name="Group 146"/>
              <p:cNvGrpSpPr/>
              <p:nvPr/>
            </p:nvGrpSpPr>
            <p:grpSpPr>
              <a:xfrm>
                <a:off x="848783" y="3905250"/>
                <a:ext cx="1126067" cy="856750"/>
                <a:chOff x="753533" y="1447800"/>
                <a:chExt cx="1126067" cy="856750"/>
              </a:xfrm>
            </p:grpSpPr>
            <p:grpSp>
              <p:nvGrpSpPr>
                <p:cNvPr id="148" name="Group 147"/>
                <p:cNvGrpSpPr/>
                <p:nvPr/>
              </p:nvGrpSpPr>
              <p:grpSpPr>
                <a:xfrm>
                  <a:off x="881802" y="1980837"/>
                  <a:ext cx="907041" cy="323713"/>
                  <a:chOff x="881802" y="1980837"/>
                  <a:chExt cx="907041" cy="323713"/>
                </a:xfrm>
              </p:grpSpPr>
              <p:sp>
                <p:nvSpPr>
                  <p:cNvPr id="211" name="Can 21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sp>
                <p:nvSpPr>
                  <p:cNvPr id="212" name="Can 21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sp>
                <p:nvSpPr>
                  <p:cNvPr id="213" name="Can 21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grpSp>
            <p:sp>
              <p:nvSpPr>
                <p:cNvPr id="149" name="Rectangle 14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128GB RAM</a:t>
                  </a:r>
                </a:p>
              </p:txBody>
            </p:sp>
            <p:sp>
              <p:nvSpPr>
                <p:cNvPr id="150" name="Rectangle 14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16TB disk</a:t>
                  </a:r>
                </a:p>
              </p:txBody>
            </p:sp>
            <p:sp>
              <p:nvSpPr>
                <p:cNvPr id="151" name="Rectangle 15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smtClean="0">
                    <a:solidFill>
                      <a:srgbClr val="FFFFFF">
                        <a:alpha val="99000"/>
                      </a:srgbClr>
                    </a:solidFill>
                    <a:latin typeface="Arial"/>
                    <a:cs typeface="Arial"/>
                  </a:endParaRPr>
                </a:p>
              </p:txBody>
            </p:sp>
            <p:sp>
              <p:nvSpPr>
                <p:cNvPr id="155" name="Rectangle 15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smtClean="0">
                    <a:solidFill>
                      <a:srgbClr val="FFFFFF">
                        <a:alpha val="99000"/>
                      </a:srgbClr>
                    </a:solidFill>
                    <a:latin typeface="Arial"/>
                    <a:cs typeface="Arial"/>
                  </a:endParaRPr>
                </a:p>
              </p:txBody>
            </p:sp>
            <p:sp>
              <p:nvSpPr>
                <p:cNvPr id="210" name="Rectangle 209"/>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16 cores</a:t>
                  </a:r>
                </a:p>
              </p:txBody>
            </p:sp>
          </p:grpSp>
        </p:grpSp>
        <p:cxnSp>
          <p:nvCxnSpPr>
            <p:cNvPr id="86" name="Straight Arrow Connector 85"/>
            <p:cNvCxnSpPr/>
            <p:nvPr/>
          </p:nvCxnSpPr>
          <p:spPr>
            <a:xfrm>
              <a:off x="7442316" y="3380363"/>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91" name="Rectangle 90"/>
            <p:cNvSpPr/>
            <p:nvPr/>
          </p:nvSpPr>
          <p:spPr bwMode="auto">
            <a:xfrm>
              <a:off x="5323016" y="3966099"/>
              <a:ext cx="3391117" cy="322964"/>
            </a:xfrm>
            <a:prstGeom prst="rect">
              <a:avLst/>
            </a:prstGeom>
            <a:gradFill rotWithShape="1">
              <a:gsLst>
                <a:gs pos="0">
                  <a:srgbClr val="FF6528">
                    <a:lumMod val="50000"/>
                  </a:srgbClr>
                </a:gs>
                <a:gs pos="80000">
                  <a:srgbClr val="FF6528">
                    <a:lumMod val="75000"/>
                  </a:srgbClr>
                </a:gs>
                <a:gs pos="100000">
                  <a:srgbClr val="FF6528">
                    <a:lumMod val="7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600" kern="0" dirty="0" smtClean="0">
                  <a:solidFill>
                    <a:srgbClr val="FFFFFF">
                      <a:alpha val="99000"/>
                    </a:srgbClr>
                  </a:solidFill>
                  <a:latin typeface="Arial"/>
                  <a:cs typeface="Arial"/>
                </a:rPr>
                <a:t>Amazon S3 / DynamoDB / SSH</a:t>
              </a:r>
            </a:p>
          </p:txBody>
        </p:sp>
        <p:cxnSp>
          <p:nvCxnSpPr>
            <p:cNvPr id="92" name="Straight Arrow Connector 91"/>
            <p:cNvCxnSpPr/>
            <p:nvPr/>
          </p:nvCxnSpPr>
          <p:spPr>
            <a:xfrm flipH="1" flipV="1">
              <a:off x="5743354" y="3714555"/>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3" name="Straight Arrow Connector 92"/>
            <p:cNvCxnSpPr>
              <a:stCxn id="91" idx="0"/>
            </p:cNvCxnSpPr>
            <p:nvPr/>
          </p:nvCxnSpPr>
          <p:spPr>
            <a:xfrm flipV="1">
              <a:off x="7018575" y="3714555"/>
              <a:ext cx="762"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94" name="Straight Arrow Connector 93"/>
            <p:cNvCxnSpPr/>
            <p:nvPr/>
          </p:nvCxnSpPr>
          <p:spPr>
            <a:xfrm flipH="1" flipV="1">
              <a:off x="8283345" y="3714555"/>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95" name="TextBox 94"/>
            <p:cNvSpPr txBox="1"/>
            <p:nvPr/>
          </p:nvSpPr>
          <p:spPr>
            <a:xfrm>
              <a:off x="7070430" y="1411969"/>
              <a:ext cx="336515" cy="219002"/>
            </a:xfrm>
            <a:prstGeom prst="rect">
              <a:avLst/>
            </a:prstGeom>
          </p:spPr>
          <p:txBody>
            <a:bodyPr vert="horz" wrap="none" lIns="0" tIns="0" rIns="0" bIns="0" rtlCol="0">
              <a:noAutofit/>
            </a:bodyPr>
            <a:lstStyle/>
            <a:p>
              <a:pPr defTabSz="914400">
                <a:defRPr/>
              </a:pPr>
              <a:r>
                <a:rPr lang="en-US" sz="1000" kern="0" dirty="0" smtClean="0">
                  <a:solidFill>
                    <a:srgbClr val="000000"/>
                  </a:solidFill>
                  <a:latin typeface="Arial"/>
                  <a:cs typeface="Arial"/>
                </a:rPr>
                <a:t>JDBC/ODBC</a:t>
              </a:r>
            </a:p>
          </p:txBody>
        </p:sp>
        <p:grpSp>
          <p:nvGrpSpPr>
            <p:cNvPr id="96" name="Group 95"/>
            <p:cNvGrpSpPr/>
            <p:nvPr/>
          </p:nvGrpSpPr>
          <p:grpSpPr>
            <a:xfrm>
              <a:off x="5313757" y="3040096"/>
              <a:ext cx="858564" cy="680533"/>
              <a:chOff x="5313757" y="3040096"/>
              <a:chExt cx="858564" cy="680533"/>
            </a:xfrm>
          </p:grpSpPr>
          <p:grpSp>
            <p:nvGrpSpPr>
              <p:cNvPr id="132" name="Group 131"/>
              <p:cNvGrpSpPr/>
              <p:nvPr/>
            </p:nvGrpSpPr>
            <p:grpSpPr>
              <a:xfrm>
                <a:off x="5313757" y="3040096"/>
                <a:ext cx="854908" cy="680533"/>
                <a:chOff x="787156" y="3824909"/>
                <a:chExt cx="1283034" cy="1021334"/>
              </a:xfrm>
            </p:grpSpPr>
            <p:sp>
              <p:nvSpPr>
                <p:cNvPr id="134" name="Rectangle 133"/>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latin typeface="Arial"/>
                    <a:cs typeface="Arial"/>
                  </a:endParaRPr>
                </a:p>
              </p:txBody>
            </p:sp>
            <p:grpSp>
              <p:nvGrpSpPr>
                <p:cNvPr id="135" name="Group 134"/>
                <p:cNvGrpSpPr/>
                <p:nvPr/>
              </p:nvGrpSpPr>
              <p:grpSpPr>
                <a:xfrm>
                  <a:off x="848783" y="3905250"/>
                  <a:ext cx="1126067" cy="856750"/>
                  <a:chOff x="753533" y="1447800"/>
                  <a:chExt cx="1126067" cy="856750"/>
                </a:xfrm>
              </p:grpSpPr>
              <p:grpSp>
                <p:nvGrpSpPr>
                  <p:cNvPr id="136" name="Group 135"/>
                  <p:cNvGrpSpPr/>
                  <p:nvPr/>
                </p:nvGrpSpPr>
                <p:grpSpPr>
                  <a:xfrm>
                    <a:off x="881802" y="1980837"/>
                    <a:ext cx="907041" cy="323713"/>
                    <a:chOff x="881802" y="1980837"/>
                    <a:chExt cx="907041" cy="323713"/>
                  </a:xfrm>
                </p:grpSpPr>
                <p:sp>
                  <p:nvSpPr>
                    <p:cNvPr id="143" name="Can 14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sp>
                  <p:nvSpPr>
                    <p:cNvPr id="144" name="Can 14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sp>
                  <p:nvSpPr>
                    <p:cNvPr id="145" name="Can 14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grpSp>
              <p:sp>
                <p:nvSpPr>
                  <p:cNvPr id="137" name="Rectangle 136"/>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128GB RAM</a:t>
                    </a:r>
                  </a:p>
                </p:txBody>
              </p:sp>
              <p:sp>
                <p:nvSpPr>
                  <p:cNvPr id="138" name="Rectangle 137"/>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16TB disk</a:t>
                    </a:r>
                  </a:p>
                </p:txBody>
              </p:sp>
              <p:sp>
                <p:nvSpPr>
                  <p:cNvPr id="139" name="Rectangle 138"/>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smtClean="0">
                      <a:solidFill>
                        <a:srgbClr val="FFFFFF">
                          <a:alpha val="99000"/>
                        </a:srgbClr>
                      </a:solidFill>
                      <a:latin typeface="Arial"/>
                      <a:cs typeface="Arial"/>
                    </a:endParaRPr>
                  </a:p>
                </p:txBody>
              </p:sp>
              <p:sp>
                <p:nvSpPr>
                  <p:cNvPr id="141" name="Rectangle 14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smtClean="0">
                      <a:solidFill>
                        <a:srgbClr val="FFFFFF">
                          <a:alpha val="99000"/>
                        </a:srgbClr>
                      </a:solidFill>
                      <a:latin typeface="Arial"/>
                      <a:cs typeface="Arial"/>
                    </a:endParaRPr>
                  </a:p>
                </p:txBody>
              </p:sp>
              <p:sp>
                <p:nvSpPr>
                  <p:cNvPr id="142" name="Rectangle 14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16 cores</a:t>
                    </a:r>
                  </a:p>
                </p:txBody>
              </p:sp>
            </p:grpSp>
          </p:grpSp>
          <p:sp>
            <p:nvSpPr>
              <p:cNvPr id="133" name="Rectangle 132"/>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100" kern="0" dirty="0" smtClean="0">
                    <a:solidFill>
                      <a:srgbClr val="FFFFFF">
                        <a:alpha val="99000"/>
                      </a:srgbClr>
                    </a:solidFill>
                    <a:latin typeface="Arial"/>
                    <a:cs typeface="Arial"/>
                  </a:rPr>
                  <a:t>Compute Node</a:t>
                </a:r>
              </a:p>
            </p:txBody>
          </p:sp>
        </p:grpSp>
        <p:grpSp>
          <p:nvGrpSpPr>
            <p:cNvPr id="100" name="Group 99"/>
            <p:cNvGrpSpPr/>
            <p:nvPr/>
          </p:nvGrpSpPr>
          <p:grpSpPr>
            <a:xfrm>
              <a:off x="6589740" y="3040096"/>
              <a:ext cx="858564" cy="680533"/>
              <a:chOff x="6589740" y="3040096"/>
              <a:chExt cx="858564" cy="680533"/>
            </a:xfrm>
          </p:grpSpPr>
          <p:grpSp>
            <p:nvGrpSpPr>
              <p:cNvPr id="118" name="Group 117"/>
              <p:cNvGrpSpPr/>
              <p:nvPr/>
            </p:nvGrpSpPr>
            <p:grpSpPr>
              <a:xfrm>
                <a:off x="6589740" y="3040096"/>
                <a:ext cx="854908" cy="680533"/>
                <a:chOff x="787156" y="3824909"/>
                <a:chExt cx="1283034" cy="1021334"/>
              </a:xfrm>
            </p:grpSpPr>
            <p:sp>
              <p:nvSpPr>
                <p:cNvPr id="120" name="Rectangle 11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latin typeface="Arial"/>
                    <a:cs typeface="Arial"/>
                  </a:endParaRPr>
                </a:p>
              </p:txBody>
            </p:sp>
            <p:grpSp>
              <p:nvGrpSpPr>
                <p:cNvPr id="121" name="Group 120"/>
                <p:cNvGrpSpPr/>
                <p:nvPr/>
              </p:nvGrpSpPr>
              <p:grpSpPr>
                <a:xfrm>
                  <a:off x="848783" y="3905250"/>
                  <a:ext cx="1126067" cy="856750"/>
                  <a:chOff x="753533" y="1447800"/>
                  <a:chExt cx="1126067" cy="856750"/>
                </a:xfrm>
              </p:grpSpPr>
              <p:grpSp>
                <p:nvGrpSpPr>
                  <p:cNvPr id="122" name="Group 121"/>
                  <p:cNvGrpSpPr/>
                  <p:nvPr/>
                </p:nvGrpSpPr>
                <p:grpSpPr>
                  <a:xfrm>
                    <a:off x="881802" y="1980837"/>
                    <a:ext cx="907041" cy="323713"/>
                    <a:chOff x="881802" y="1980837"/>
                    <a:chExt cx="907041" cy="323713"/>
                  </a:xfrm>
                </p:grpSpPr>
                <p:sp>
                  <p:nvSpPr>
                    <p:cNvPr id="129" name="Can 128"/>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sp>
                  <p:nvSpPr>
                    <p:cNvPr id="130" name="Can 12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sp>
                  <p:nvSpPr>
                    <p:cNvPr id="131" name="Can 130"/>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grpSp>
              <p:sp>
                <p:nvSpPr>
                  <p:cNvPr id="123" name="Rectangle 12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128GB RAM</a:t>
                    </a:r>
                  </a:p>
                </p:txBody>
              </p:sp>
              <p:sp>
                <p:nvSpPr>
                  <p:cNvPr id="124" name="Rectangle 12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16TB disk</a:t>
                    </a:r>
                  </a:p>
                </p:txBody>
              </p:sp>
              <p:sp>
                <p:nvSpPr>
                  <p:cNvPr id="125" name="Rectangle 12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smtClean="0">
                      <a:solidFill>
                        <a:srgbClr val="FFFFFF">
                          <a:alpha val="99000"/>
                        </a:srgbClr>
                      </a:solidFill>
                      <a:latin typeface="Arial"/>
                      <a:cs typeface="Arial"/>
                    </a:endParaRPr>
                  </a:p>
                </p:txBody>
              </p:sp>
              <p:sp>
                <p:nvSpPr>
                  <p:cNvPr id="126" name="Rectangle 12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smtClean="0">
                      <a:solidFill>
                        <a:srgbClr val="FFFFFF">
                          <a:alpha val="99000"/>
                        </a:srgbClr>
                      </a:solidFill>
                      <a:latin typeface="Arial"/>
                      <a:cs typeface="Arial"/>
                    </a:endParaRPr>
                  </a:p>
                </p:txBody>
              </p:sp>
              <p:sp>
                <p:nvSpPr>
                  <p:cNvPr id="128" name="Rectangle 127"/>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16 cores</a:t>
                    </a:r>
                  </a:p>
                </p:txBody>
              </p:sp>
            </p:grpSp>
          </p:grpSp>
          <p:sp>
            <p:nvSpPr>
              <p:cNvPr id="119" name="Rectangle 118"/>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100" kern="0" dirty="0" smtClean="0">
                    <a:solidFill>
                      <a:srgbClr val="FFFFFF">
                        <a:alpha val="99000"/>
                      </a:srgbClr>
                    </a:solidFill>
                    <a:latin typeface="Arial"/>
                    <a:cs typeface="Arial"/>
                  </a:rPr>
                  <a:t>Compute Node</a:t>
                </a:r>
              </a:p>
            </p:txBody>
          </p:sp>
        </p:grpSp>
        <p:grpSp>
          <p:nvGrpSpPr>
            <p:cNvPr id="102" name="Group 101"/>
            <p:cNvGrpSpPr/>
            <p:nvPr/>
          </p:nvGrpSpPr>
          <p:grpSpPr>
            <a:xfrm>
              <a:off x="7853748" y="3040096"/>
              <a:ext cx="858564" cy="680533"/>
              <a:chOff x="7853748" y="3040096"/>
              <a:chExt cx="858564" cy="680533"/>
            </a:xfrm>
          </p:grpSpPr>
          <p:grpSp>
            <p:nvGrpSpPr>
              <p:cNvPr id="104" name="Group 103"/>
              <p:cNvGrpSpPr/>
              <p:nvPr/>
            </p:nvGrpSpPr>
            <p:grpSpPr>
              <a:xfrm>
                <a:off x="7853748" y="3040096"/>
                <a:ext cx="854908" cy="680533"/>
                <a:chOff x="787156" y="3824909"/>
                <a:chExt cx="1283034" cy="1021334"/>
              </a:xfrm>
            </p:grpSpPr>
            <p:sp>
              <p:nvSpPr>
                <p:cNvPr id="106" name="Rectangle 10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a:solidFill>
                      <a:srgbClr val="FFFFFF">
                        <a:alpha val="99000"/>
                      </a:srgbClr>
                    </a:solidFill>
                    <a:latin typeface="Arial"/>
                    <a:cs typeface="Arial"/>
                  </a:endParaRPr>
                </a:p>
              </p:txBody>
            </p:sp>
            <p:grpSp>
              <p:nvGrpSpPr>
                <p:cNvPr id="107" name="Group 106"/>
                <p:cNvGrpSpPr/>
                <p:nvPr/>
              </p:nvGrpSpPr>
              <p:grpSpPr>
                <a:xfrm>
                  <a:off x="848783" y="3905250"/>
                  <a:ext cx="1126067" cy="856750"/>
                  <a:chOff x="753533" y="1447800"/>
                  <a:chExt cx="1126067" cy="856750"/>
                </a:xfrm>
              </p:grpSpPr>
              <p:grpSp>
                <p:nvGrpSpPr>
                  <p:cNvPr id="108" name="Group 107"/>
                  <p:cNvGrpSpPr/>
                  <p:nvPr/>
                </p:nvGrpSpPr>
                <p:grpSpPr>
                  <a:xfrm>
                    <a:off x="881802" y="1980837"/>
                    <a:ext cx="907041" cy="323713"/>
                    <a:chOff x="881802" y="1980837"/>
                    <a:chExt cx="907041" cy="323713"/>
                  </a:xfrm>
                </p:grpSpPr>
                <p:sp>
                  <p:nvSpPr>
                    <p:cNvPr id="115" name="Can 114"/>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sp>
                  <p:nvSpPr>
                    <p:cNvPr id="116" name="Can 115"/>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sp>
                  <p:nvSpPr>
                    <p:cNvPr id="117" name="Can 116"/>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1400" kern="0" dirty="0" smtClean="0">
                        <a:solidFill>
                          <a:srgbClr val="FFFFFF">
                            <a:alpha val="99000"/>
                          </a:srgbClr>
                        </a:solidFill>
                        <a:latin typeface="Arial"/>
                        <a:cs typeface="Arial"/>
                      </a:endParaRPr>
                    </a:p>
                  </p:txBody>
                </p:sp>
              </p:grpSp>
              <p:sp>
                <p:nvSpPr>
                  <p:cNvPr id="109" name="Rectangle 10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128GB RAM</a:t>
                    </a:r>
                  </a:p>
                </p:txBody>
              </p:sp>
              <p:sp>
                <p:nvSpPr>
                  <p:cNvPr id="110" name="Rectangle 10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16TB disk</a:t>
                    </a:r>
                  </a:p>
                </p:txBody>
              </p:sp>
              <p:sp>
                <p:nvSpPr>
                  <p:cNvPr id="111" name="Rectangle 11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smtClean="0">
                      <a:solidFill>
                        <a:srgbClr val="FFFFFF">
                          <a:alpha val="99000"/>
                        </a:srgbClr>
                      </a:solidFill>
                      <a:latin typeface="Arial"/>
                      <a:cs typeface="Arial"/>
                    </a:endParaRPr>
                  </a:p>
                </p:txBody>
              </p:sp>
              <p:sp>
                <p:nvSpPr>
                  <p:cNvPr id="112" name="Rectangle 111"/>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endParaRPr lang="en-US" sz="400" kern="0" dirty="0" smtClean="0">
                      <a:solidFill>
                        <a:srgbClr val="FFFFFF">
                          <a:alpha val="99000"/>
                        </a:srgbClr>
                      </a:solidFill>
                      <a:latin typeface="Arial"/>
                      <a:cs typeface="Arial"/>
                    </a:endParaRPr>
                  </a:p>
                </p:txBody>
              </p:sp>
              <p:sp>
                <p:nvSpPr>
                  <p:cNvPr id="113" name="Rectangle 112"/>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400" kern="0" dirty="0" smtClean="0">
                        <a:solidFill>
                          <a:srgbClr val="59585A">
                            <a:lumMod val="60000"/>
                            <a:lumOff val="40000"/>
                            <a:alpha val="99000"/>
                          </a:srgbClr>
                        </a:solidFill>
                        <a:latin typeface="Arial"/>
                        <a:cs typeface="Arial"/>
                      </a:rPr>
                      <a:t>16 cores</a:t>
                    </a:r>
                  </a:p>
                </p:txBody>
              </p:sp>
            </p:grpSp>
          </p:grpSp>
          <p:sp>
            <p:nvSpPr>
              <p:cNvPr id="105" name="Rectangle 104"/>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100" kern="0" dirty="0" smtClean="0">
                    <a:solidFill>
                      <a:srgbClr val="FFFFFF">
                        <a:alpha val="99000"/>
                      </a:srgbClr>
                    </a:solidFill>
                    <a:latin typeface="Arial"/>
                    <a:cs typeface="Arial"/>
                  </a:rPr>
                  <a:t>Compute Node</a:t>
                </a:r>
              </a:p>
            </p:txBody>
          </p:sp>
        </p:grpSp>
        <p:sp>
          <p:nvSpPr>
            <p:cNvPr id="103" name="Rectangle 102"/>
            <p:cNvSpPr/>
            <p:nvPr/>
          </p:nvSpPr>
          <p:spPr bwMode="auto">
            <a:xfrm>
              <a:off x="6590370" y="1780018"/>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algn="ctr" defTabSz="914099">
                <a:defRPr/>
              </a:pPr>
              <a:r>
                <a:rPr lang="en-US" sz="1100" kern="0" dirty="0" smtClean="0">
                  <a:solidFill>
                    <a:srgbClr val="FFFFFF">
                      <a:alpha val="99000"/>
                    </a:srgbClr>
                  </a:solidFill>
                  <a:latin typeface="Arial"/>
                  <a:cs typeface="Arial"/>
                </a:rPr>
                <a:t>Leader</a:t>
              </a:r>
              <a:br>
                <a:rPr lang="en-US" sz="1100" kern="0" dirty="0" smtClean="0">
                  <a:solidFill>
                    <a:srgbClr val="FFFFFF">
                      <a:alpha val="99000"/>
                    </a:srgbClr>
                  </a:solidFill>
                  <a:latin typeface="Arial"/>
                  <a:cs typeface="Arial"/>
                </a:rPr>
              </a:br>
              <a:r>
                <a:rPr lang="en-US" sz="1100" kern="0" dirty="0" smtClean="0">
                  <a:solidFill>
                    <a:srgbClr val="FFFFFF">
                      <a:alpha val="99000"/>
                    </a:srgbClr>
                  </a:solidFill>
                  <a:latin typeface="Arial"/>
                  <a:cs typeface="Arial"/>
                </a:rPr>
                <a:t>Node</a:t>
              </a:r>
            </a:p>
          </p:txBody>
        </p:sp>
      </p:grpSp>
    </p:spTree>
    <p:extLst>
      <p:ext uri="{BB962C8B-B14F-4D97-AF65-F5344CB8AC3E}">
        <p14:creationId xmlns:p14="http://schemas.microsoft.com/office/powerpoint/2010/main" val="345890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Amazon Redshift Node Types</a:t>
            </a:r>
            <a:endParaRPr lang="en-US" sz="2800" b="1" dirty="0"/>
          </a:p>
        </p:txBody>
      </p:sp>
      <p:sp>
        <p:nvSpPr>
          <p:cNvPr id="451" name="Content Placeholder 47"/>
          <p:cNvSpPr>
            <a:spLocks noGrp="1"/>
          </p:cNvSpPr>
          <p:nvPr>
            <p:ph idx="4294967295"/>
          </p:nvPr>
        </p:nvSpPr>
        <p:spPr>
          <a:xfrm>
            <a:off x="5029200" y="1105535"/>
            <a:ext cx="3959352" cy="1492250"/>
          </a:xfrm>
          <a:ln>
            <a:noFill/>
          </a:ln>
        </p:spPr>
        <p:txBody>
          <a:bodyPr>
            <a:noAutofit/>
          </a:bodyPr>
          <a:lstStyle/>
          <a:p>
            <a:pPr>
              <a:lnSpc>
                <a:spcPct val="110000"/>
              </a:lnSpc>
            </a:pPr>
            <a:r>
              <a:rPr lang="en-US" sz="1600" dirty="0" smtClean="0">
                <a:solidFill>
                  <a:schemeClr val="accent3">
                    <a:lumMod val="50000"/>
                  </a:schemeClr>
                </a:solidFill>
              </a:rPr>
              <a:t>Optimized for I/O intensive workloads</a:t>
            </a:r>
          </a:p>
          <a:p>
            <a:pPr>
              <a:lnSpc>
                <a:spcPct val="110000"/>
              </a:lnSpc>
            </a:pPr>
            <a:r>
              <a:rPr lang="en-US" sz="1600" dirty="0" smtClean="0">
                <a:solidFill>
                  <a:schemeClr val="accent3">
                    <a:lumMod val="50000"/>
                  </a:schemeClr>
                </a:solidFill>
              </a:rPr>
              <a:t>High disk density</a:t>
            </a:r>
          </a:p>
          <a:p>
            <a:pPr>
              <a:lnSpc>
                <a:spcPct val="110000"/>
              </a:lnSpc>
            </a:pPr>
            <a:r>
              <a:rPr lang="en-US" sz="1600" dirty="0" smtClean="0">
                <a:solidFill>
                  <a:schemeClr val="accent3">
                    <a:lumMod val="50000"/>
                  </a:schemeClr>
                </a:solidFill>
              </a:rPr>
              <a:t>On demand at $0.85/hour</a:t>
            </a:r>
          </a:p>
          <a:p>
            <a:pPr>
              <a:lnSpc>
                <a:spcPct val="110000"/>
              </a:lnSpc>
            </a:pPr>
            <a:r>
              <a:rPr lang="en-US" sz="1600" dirty="0" smtClean="0">
                <a:solidFill>
                  <a:schemeClr val="accent3">
                    <a:lumMod val="50000"/>
                  </a:schemeClr>
                </a:solidFill>
              </a:rPr>
              <a:t>As low as $1,000/TB/Year</a:t>
            </a:r>
          </a:p>
          <a:p>
            <a:pPr>
              <a:lnSpc>
                <a:spcPct val="110000"/>
              </a:lnSpc>
            </a:pPr>
            <a:r>
              <a:rPr lang="en-US" sz="1600" dirty="0" smtClean="0">
                <a:solidFill>
                  <a:schemeClr val="accent3">
                    <a:lumMod val="50000"/>
                  </a:schemeClr>
                </a:solidFill>
              </a:rPr>
              <a:t>Scale from 2TB to 1.6PB</a:t>
            </a:r>
            <a:endParaRPr lang="en-US" sz="1600" dirty="0">
              <a:solidFill>
                <a:schemeClr val="accent3">
                  <a:lumMod val="50000"/>
                </a:schemeClr>
              </a:solidFill>
            </a:endParaRPr>
          </a:p>
        </p:txBody>
      </p:sp>
      <p:sp>
        <p:nvSpPr>
          <p:cNvPr id="5" name="TextBox 4"/>
          <p:cNvSpPr txBox="1"/>
          <p:nvPr/>
        </p:nvSpPr>
        <p:spPr>
          <a:xfrm>
            <a:off x="256740" y="1089227"/>
            <a:ext cx="4527361" cy="1323439"/>
          </a:xfrm>
          <a:prstGeom prst="rect">
            <a:avLst/>
          </a:prstGeom>
          <a:noFill/>
        </p:spPr>
        <p:txBody>
          <a:bodyPr wrap="square" rtlCol="0">
            <a:spAutoFit/>
          </a:bodyPr>
          <a:lstStyle/>
          <a:p>
            <a:r>
              <a:rPr lang="en-US" sz="1600" b="1" dirty="0" smtClean="0">
                <a:solidFill>
                  <a:srgbClr val="161614"/>
                </a:solidFill>
                <a:latin typeface="Arial"/>
                <a:cs typeface="Arial"/>
              </a:rPr>
              <a:t>DW1.XL</a:t>
            </a:r>
            <a:r>
              <a:rPr lang="en-US" sz="1600" b="1" dirty="0">
                <a:solidFill>
                  <a:srgbClr val="161614"/>
                </a:solidFill>
                <a:latin typeface="Arial"/>
                <a:cs typeface="Arial"/>
              </a:rPr>
              <a:t>: </a:t>
            </a:r>
            <a:r>
              <a:rPr lang="en-US" sz="1600" dirty="0">
                <a:solidFill>
                  <a:srgbClr val="161614"/>
                </a:solidFill>
                <a:latin typeface="Arial"/>
                <a:cs typeface="Arial"/>
              </a:rPr>
              <a:t>16 GB RAM, 2 </a:t>
            </a:r>
            <a:r>
              <a:rPr lang="en-US" sz="1600" dirty="0" smtClean="0">
                <a:solidFill>
                  <a:srgbClr val="161614"/>
                </a:solidFill>
                <a:latin typeface="Arial"/>
                <a:cs typeface="Arial"/>
              </a:rPr>
              <a:t>Cores </a:t>
            </a:r>
            <a:br>
              <a:rPr lang="en-US" sz="1600" dirty="0" smtClean="0">
                <a:solidFill>
                  <a:srgbClr val="161614"/>
                </a:solidFill>
                <a:latin typeface="Arial"/>
                <a:cs typeface="Arial"/>
              </a:rPr>
            </a:br>
            <a:r>
              <a:rPr lang="en-US" sz="1600" dirty="0" smtClean="0">
                <a:solidFill>
                  <a:srgbClr val="161614"/>
                </a:solidFill>
                <a:latin typeface="Arial"/>
                <a:cs typeface="Arial"/>
              </a:rPr>
              <a:t>3 Spindles, 2 </a:t>
            </a:r>
            <a:r>
              <a:rPr lang="en-US" sz="1600" dirty="0">
                <a:solidFill>
                  <a:srgbClr val="161614"/>
                </a:solidFill>
                <a:latin typeface="Arial"/>
                <a:cs typeface="Arial"/>
              </a:rPr>
              <a:t>TB </a:t>
            </a:r>
            <a:r>
              <a:rPr lang="en-US" sz="1600" dirty="0" smtClean="0">
                <a:solidFill>
                  <a:srgbClr val="161614"/>
                </a:solidFill>
                <a:latin typeface="Arial"/>
                <a:cs typeface="Arial"/>
              </a:rPr>
              <a:t>compressed storage</a:t>
            </a:r>
            <a:endParaRPr lang="en-US" sz="1600" dirty="0">
              <a:solidFill>
                <a:srgbClr val="161614"/>
              </a:solidFill>
              <a:latin typeface="Arial"/>
              <a:cs typeface="Arial"/>
            </a:endParaRPr>
          </a:p>
          <a:p>
            <a:endParaRPr lang="en-US" sz="1600" dirty="0">
              <a:solidFill>
                <a:srgbClr val="161614"/>
              </a:solidFill>
              <a:latin typeface="Arial"/>
            </a:endParaRPr>
          </a:p>
          <a:p>
            <a:r>
              <a:rPr lang="en-US" sz="1600" b="1" dirty="0" smtClean="0">
                <a:solidFill>
                  <a:srgbClr val="161614"/>
                </a:solidFill>
                <a:latin typeface="Arial"/>
                <a:cs typeface="Arial"/>
              </a:rPr>
              <a:t>DW1.8XL</a:t>
            </a:r>
            <a:r>
              <a:rPr lang="en-US" sz="1600" b="1" dirty="0">
                <a:solidFill>
                  <a:srgbClr val="161614"/>
                </a:solidFill>
                <a:latin typeface="Arial"/>
                <a:cs typeface="Arial"/>
              </a:rPr>
              <a:t>: </a:t>
            </a:r>
            <a:r>
              <a:rPr lang="en-US" sz="1600" dirty="0">
                <a:solidFill>
                  <a:srgbClr val="161614"/>
                </a:solidFill>
                <a:latin typeface="Arial"/>
                <a:cs typeface="Arial"/>
              </a:rPr>
              <a:t>128 GB RAM, 16 </a:t>
            </a:r>
            <a:r>
              <a:rPr lang="en-US" sz="1600" dirty="0" smtClean="0">
                <a:solidFill>
                  <a:srgbClr val="161614"/>
                </a:solidFill>
                <a:latin typeface="Arial"/>
                <a:cs typeface="Arial"/>
              </a:rPr>
              <a:t>Cores, 24 Spindles </a:t>
            </a:r>
            <a:r>
              <a:rPr lang="en-US" sz="1600" dirty="0">
                <a:solidFill>
                  <a:srgbClr val="161614"/>
                </a:solidFill>
                <a:latin typeface="Arial"/>
                <a:cs typeface="Arial"/>
              </a:rPr>
              <a:t>16 TB </a:t>
            </a:r>
            <a:r>
              <a:rPr lang="en-US" sz="1600" dirty="0" smtClean="0">
                <a:solidFill>
                  <a:srgbClr val="161614"/>
                </a:solidFill>
                <a:latin typeface="Arial"/>
                <a:cs typeface="Arial"/>
              </a:rPr>
              <a:t>compressed, </a:t>
            </a:r>
            <a:r>
              <a:rPr lang="en-US" sz="1600" dirty="0">
                <a:solidFill>
                  <a:srgbClr val="161614"/>
                </a:solidFill>
                <a:latin typeface="Arial"/>
                <a:cs typeface="Arial"/>
              </a:rPr>
              <a:t>2 GB/sec scan </a:t>
            </a:r>
            <a:r>
              <a:rPr lang="en-US" sz="1600" dirty="0" smtClean="0">
                <a:solidFill>
                  <a:srgbClr val="161614"/>
                </a:solidFill>
                <a:latin typeface="Arial"/>
                <a:cs typeface="Arial"/>
              </a:rPr>
              <a:t>rate</a:t>
            </a:r>
            <a:endParaRPr lang="en-US" sz="1600" dirty="0">
              <a:solidFill>
                <a:srgbClr val="161614"/>
              </a:solidFill>
              <a:latin typeface="Arial"/>
              <a:cs typeface="Arial"/>
            </a:endParaRPr>
          </a:p>
        </p:txBody>
      </p:sp>
      <p:sp>
        <p:nvSpPr>
          <p:cNvPr id="70" name="Content Placeholder 47"/>
          <p:cNvSpPr txBox="1">
            <a:spLocks/>
          </p:cNvSpPr>
          <p:nvPr/>
        </p:nvSpPr>
        <p:spPr>
          <a:xfrm>
            <a:off x="5001769" y="3078060"/>
            <a:ext cx="4142232" cy="1482858"/>
          </a:xfrm>
          <a:prstGeom prst="rect">
            <a:avLst/>
          </a:prstGeom>
          <a:ln>
            <a:no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1800" kern="1200">
                <a:ln>
                  <a:noFill/>
                </a:ln>
                <a:solidFill>
                  <a:srgbClr val="333334"/>
                </a:solidFill>
                <a:latin typeface="Century Gothic"/>
                <a:ea typeface="+mn-ea"/>
                <a:cs typeface="Century Gothic"/>
              </a:defRPr>
            </a:lvl1pPr>
            <a:lvl2pPr marL="742950" indent="-285750" algn="l" defTabSz="457200" rtl="0" eaLnBrk="1" latinLnBrk="0" hangingPunct="1">
              <a:spcBef>
                <a:spcPct val="20000"/>
              </a:spcBef>
              <a:buFont typeface="Arial"/>
              <a:buChar char="–"/>
              <a:defRPr sz="1600" kern="1200">
                <a:ln>
                  <a:noFill/>
                </a:ln>
                <a:solidFill>
                  <a:srgbClr val="333334"/>
                </a:solidFill>
                <a:latin typeface="Century Gothic"/>
                <a:ea typeface="+mn-ea"/>
                <a:cs typeface="Century Gothic"/>
              </a:defRPr>
            </a:lvl2pPr>
            <a:lvl3pPr marL="1143000" indent="-228600" algn="l" defTabSz="457200" rtl="0" eaLnBrk="1" latinLnBrk="0" hangingPunct="1">
              <a:spcBef>
                <a:spcPct val="20000"/>
              </a:spcBef>
              <a:buFont typeface="Arial"/>
              <a:buChar char="•"/>
              <a:defRPr sz="1400" kern="1200">
                <a:ln>
                  <a:noFill/>
                </a:ln>
                <a:solidFill>
                  <a:srgbClr val="333334"/>
                </a:solidFill>
                <a:latin typeface="Century Gothic"/>
                <a:ea typeface="+mn-ea"/>
                <a:cs typeface="Century Gothic"/>
              </a:defRPr>
            </a:lvl3pPr>
            <a:lvl4pPr marL="1600200" indent="-228600" algn="l" defTabSz="457200" rtl="0" eaLnBrk="1" latinLnBrk="0" hangingPunct="1">
              <a:spcBef>
                <a:spcPct val="20000"/>
              </a:spcBef>
              <a:buFont typeface="Arial"/>
              <a:buChar char="–"/>
              <a:defRPr sz="1200" kern="1200">
                <a:ln>
                  <a:noFill/>
                </a:ln>
                <a:solidFill>
                  <a:srgbClr val="333334"/>
                </a:solidFill>
                <a:latin typeface="Century Gothic"/>
                <a:ea typeface="+mn-ea"/>
                <a:cs typeface="Century Gothic"/>
              </a:defRPr>
            </a:lvl4pPr>
            <a:lvl5pPr marL="2057400" indent="-228600" algn="l" defTabSz="457200" rtl="0" eaLnBrk="1" latinLnBrk="0" hangingPunct="1">
              <a:spcBef>
                <a:spcPct val="20000"/>
              </a:spcBef>
              <a:buFont typeface="Arial"/>
              <a:buChar char="»"/>
              <a:defRPr sz="1200" kern="1200">
                <a:ln>
                  <a:noFill/>
                </a:ln>
                <a:solidFill>
                  <a:srgbClr val="333334"/>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000"/>
              </a:lnSpc>
            </a:pPr>
            <a:r>
              <a:rPr lang="en-US" sz="1600" dirty="0" smtClean="0">
                <a:solidFill>
                  <a:schemeClr val="accent3">
                    <a:lumMod val="50000"/>
                  </a:schemeClr>
                </a:solidFill>
                <a:latin typeface="Arial"/>
                <a:cs typeface="Arial"/>
              </a:rPr>
              <a:t>High performance at smaller storage size</a:t>
            </a:r>
          </a:p>
          <a:p>
            <a:pPr>
              <a:lnSpc>
                <a:spcPct val="110000"/>
              </a:lnSpc>
            </a:pPr>
            <a:r>
              <a:rPr lang="en-US" sz="1600" dirty="0" smtClean="0">
                <a:solidFill>
                  <a:schemeClr val="accent3">
                    <a:lumMod val="50000"/>
                  </a:schemeClr>
                </a:solidFill>
                <a:latin typeface="Arial"/>
                <a:cs typeface="Arial"/>
              </a:rPr>
              <a:t>High compute and memory density</a:t>
            </a:r>
          </a:p>
          <a:p>
            <a:pPr>
              <a:lnSpc>
                <a:spcPct val="110000"/>
              </a:lnSpc>
            </a:pPr>
            <a:r>
              <a:rPr lang="en-US" sz="1600" dirty="0" smtClean="0">
                <a:solidFill>
                  <a:schemeClr val="accent3">
                    <a:lumMod val="50000"/>
                  </a:schemeClr>
                </a:solidFill>
                <a:latin typeface="Arial"/>
                <a:cs typeface="Arial"/>
              </a:rPr>
              <a:t>On demand at $0.25/hour</a:t>
            </a:r>
            <a:endParaRPr lang="en-US" sz="1600" dirty="0">
              <a:solidFill>
                <a:schemeClr val="accent3">
                  <a:lumMod val="50000"/>
                </a:schemeClr>
              </a:solidFill>
              <a:latin typeface="Arial"/>
              <a:cs typeface="Arial"/>
            </a:endParaRPr>
          </a:p>
          <a:p>
            <a:pPr>
              <a:lnSpc>
                <a:spcPct val="110000"/>
              </a:lnSpc>
            </a:pPr>
            <a:r>
              <a:rPr lang="en-US" sz="1600" dirty="0" smtClean="0">
                <a:solidFill>
                  <a:schemeClr val="accent3">
                    <a:lumMod val="50000"/>
                  </a:schemeClr>
                </a:solidFill>
                <a:latin typeface="Arial"/>
                <a:cs typeface="Arial"/>
              </a:rPr>
              <a:t>As low as $5,500/TB/Year</a:t>
            </a:r>
          </a:p>
          <a:p>
            <a:pPr>
              <a:lnSpc>
                <a:spcPct val="110000"/>
              </a:lnSpc>
            </a:pPr>
            <a:r>
              <a:rPr lang="en-US" sz="1600" dirty="0" smtClean="0">
                <a:solidFill>
                  <a:schemeClr val="accent3">
                    <a:lumMod val="50000"/>
                  </a:schemeClr>
                </a:solidFill>
                <a:latin typeface="Arial"/>
                <a:cs typeface="Arial"/>
              </a:rPr>
              <a:t>Scale from 160GB to 256TB</a:t>
            </a:r>
            <a:endParaRPr lang="en-US" sz="1600" dirty="0">
              <a:solidFill>
                <a:schemeClr val="accent3">
                  <a:lumMod val="50000"/>
                </a:schemeClr>
              </a:solidFill>
              <a:latin typeface="Arial"/>
              <a:cs typeface="Arial"/>
            </a:endParaRPr>
          </a:p>
        </p:txBody>
      </p:sp>
      <p:sp>
        <p:nvSpPr>
          <p:cNvPr id="71" name="TextBox 70"/>
          <p:cNvSpPr txBox="1"/>
          <p:nvPr/>
        </p:nvSpPr>
        <p:spPr>
          <a:xfrm>
            <a:off x="256737" y="3074074"/>
            <a:ext cx="4527361" cy="1323439"/>
          </a:xfrm>
          <a:prstGeom prst="rect">
            <a:avLst/>
          </a:prstGeom>
          <a:noFill/>
        </p:spPr>
        <p:txBody>
          <a:bodyPr wrap="square" rtlCol="0">
            <a:spAutoFit/>
          </a:bodyPr>
          <a:lstStyle/>
          <a:p>
            <a:r>
              <a:rPr lang="en-US" sz="1600" b="1" dirty="0" smtClean="0">
                <a:solidFill>
                  <a:srgbClr val="161614"/>
                </a:solidFill>
                <a:latin typeface="Arial"/>
                <a:cs typeface="Arial"/>
              </a:rPr>
              <a:t>DW2.L:  </a:t>
            </a:r>
            <a:r>
              <a:rPr lang="en-US" sz="1600" dirty="0" smtClean="0">
                <a:solidFill>
                  <a:srgbClr val="161614"/>
                </a:solidFill>
                <a:latin typeface="Arial"/>
                <a:cs typeface="Arial"/>
              </a:rPr>
              <a:t>16 GB RAM, 2 Cores, </a:t>
            </a:r>
            <a:br>
              <a:rPr lang="en-US" sz="1600" dirty="0" smtClean="0">
                <a:solidFill>
                  <a:srgbClr val="161614"/>
                </a:solidFill>
                <a:latin typeface="Arial"/>
                <a:cs typeface="Arial"/>
              </a:rPr>
            </a:br>
            <a:r>
              <a:rPr lang="en-US" sz="1600" dirty="0" smtClean="0">
                <a:solidFill>
                  <a:srgbClr val="161614"/>
                </a:solidFill>
                <a:latin typeface="Arial"/>
                <a:cs typeface="Arial"/>
              </a:rPr>
              <a:t>160 GB compressed SSD storage</a:t>
            </a:r>
          </a:p>
          <a:p>
            <a:endParaRPr lang="en-US" sz="1600" b="1" dirty="0">
              <a:solidFill>
                <a:srgbClr val="161614"/>
              </a:solidFill>
              <a:latin typeface="Arial"/>
              <a:cs typeface="Arial"/>
            </a:endParaRPr>
          </a:p>
          <a:p>
            <a:r>
              <a:rPr lang="en-US" sz="1600" b="1" dirty="0" smtClean="0">
                <a:solidFill>
                  <a:srgbClr val="161614"/>
                </a:solidFill>
                <a:latin typeface="Arial"/>
                <a:cs typeface="Arial"/>
              </a:rPr>
              <a:t>DW2.8XL: </a:t>
            </a:r>
            <a:r>
              <a:rPr lang="en-US" sz="1600" dirty="0" smtClean="0">
                <a:solidFill>
                  <a:srgbClr val="161614"/>
                </a:solidFill>
                <a:latin typeface="Arial"/>
                <a:cs typeface="Arial"/>
              </a:rPr>
              <a:t>256 GB RAM, 32 Cores, </a:t>
            </a:r>
            <a:br>
              <a:rPr lang="en-US" sz="1600" dirty="0" smtClean="0">
                <a:solidFill>
                  <a:srgbClr val="161614"/>
                </a:solidFill>
                <a:latin typeface="Arial"/>
                <a:cs typeface="Arial"/>
              </a:rPr>
            </a:br>
            <a:r>
              <a:rPr lang="en-US" sz="1600" dirty="0" smtClean="0">
                <a:solidFill>
                  <a:srgbClr val="161614"/>
                </a:solidFill>
                <a:latin typeface="Arial"/>
                <a:cs typeface="Arial"/>
              </a:rPr>
              <a:t>2.56 TB of compressed SSD storage</a:t>
            </a:r>
            <a:endParaRPr lang="en-US" sz="1600" dirty="0">
              <a:solidFill>
                <a:srgbClr val="161614"/>
              </a:solidFill>
              <a:latin typeface="Arial"/>
              <a:cs typeface="Arial"/>
            </a:endParaRPr>
          </a:p>
        </p:txBody>
      </p:sp>
      <p:cxnSp>
        <p:nvCxnSpPr>
          <p:cNvPr id="4" name="Straight Connector 3"/>
          <p:cNvCxnSpPr/>
          <p:nvPr/>
        </p:nvCxnSpPr>
        <p:spPr>
          <a:xfrm>
            <a:off x="265615" y="2830637"/>
            <a:ext cx="8400071" cy="0"/>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144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sz="2800" dirty="0" smtClean="0"/>
              <a:t>Amazon Redshift dramatically </a:t>
            </a:r>
            <a:r>
              <a:rPr lang="en-US" sz="2800" dirty="0"/>
              <a:t>r</a:t>
            </a:r>
            <a:r>
              <a:rPr lang="en-US" sz="2800" dirty="0" smtClean="0"/>
              <a:t>educes I/O</a:t>
            </a:r>
            <a:endParaRPr lang="en-US" sz="2800" dirty="0"/>
          </a:p>
        </p:txBody>
      </p:sp>
      <p:sp>
        <p:nvSpPr>
          <p:cNvPr id="2" name="Content Placeholder 1"/>
          <p:cNvSpPr>
            <a:spLocks noGrp="1"/>
          </p:cNvSpPr>
          <p:nvPr>
            <p:ph idx="4294967295"/>
          </p:nvPr>
        </p:nvSpPr>
        <p:spPr>
          <a:xfrm>
            <a:off x="858838" y="1146175"/>
            <a:ext cx="8285162" cy="3559175"/>
          </a:xfrm>
        </p:spPr>
        <p:txBody>
          <a:bodyPr>
            <a:normAutofit/>
          </a:bodyPr>
          <a:lstStyle/>
          <a:p>
            <a:pPr marL="0" lvl="0" indent="0">
              <a:lnSpc>
                <a:spcPct val="90000"/>
              </a:lnSpc>
              <a:buSzPct val="90000"/>
              <a:buNone/>
            </a:pPr>
            <a:r>
              <a:rPr lang="en-US" sz="2400" b="1" dirty="0" smtClean="0">
                <a:solidFill>
                  <a:schemeClr val="accent2"/>
                </a:solidFill>
              </a:rPr>
              <a:t>Column storage</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Data compression</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Zone maps</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Direct</a:t>
            </a:r>
            <a:r>
              <a:rPr lang="en-US" sz="2400" dirty="0">
                <a:solidFill>
                  <a:schemeClr val="accent2"/>
                </a:solidFill>
              </a:rPr>
              <a:t>-attached storage</a:t>
            </a:r>
          </a:p>
          <a:p>
            <a:pPr marL="0" lvl="0" indent="0">
              <a:lnSpc>
                <a:spcPct val="90000"/>
              </a:lnSpc>
              <a:buSzPct val="90000"/>
              <a:buNone/>
            </a:pPr>
            <a:endParaRPr lang="en-US" sz="2400" dirty="0" smtClean="0">
              <a:solidFill>
                <a:schemeClr val="accent2"/>
              </a:solidFill>
            </a:endParaRPr>
          </a:p>
          <a:p>
            <a:pPr marL="0" indent="0">
              <a:buNone/>
            </a:pPr>
            <a:endParaRPr lang="en-US" sz="2400" dirty="0">
              <a:solidFill>
                <a:schemeClr val="accent2"/>
              </a:solidFill>
            </a:endParaRPr>
          </a:p>
        </p:txBody>
      </p:sp>
      <p:sp>
        <p:nvSpPr>
          <p:cNvPr id="13" name="Content Placeholder 47"/>
          <p:cNvSpPr txBox="1">
            <a:spLocks/>
          </p:cNvSpPr>
          <p:nvPr/>
        </p:nvSpPr>
        <p:spPr>
          <a:xfrm>
            <a:off x="5469009" y="2997874"/>
            <a:ext cx="3537831" cy="1674710"/>
          </a:xfrm>
          <a:prstGeom prst="rect">
            <a:avLst/>
          </a:prstGeom>
          <a:ln>
            <a:noFill/>
          </a:ln>
        </p:spPr>
        <p:txBody>
          <a:bodyPr vert="horz" lIns="91440" tIns="45720" rIns="91440" bIns="45720" rtlCol="0">
            <a:normAutofit/>
          </a:bodyPr>
          <a:lstStyle>
            <a:defPPr>
              <a:defRPr lang="en-US"/>
            </a:defPPr>
            <a:lvl1pPr marL="342900" indent="-342900">
              <a:lnSpc>
                <a:spcPct val="110000"/>
              </a:lnSpc>
              <a:spcBef>
                <a:spcPts val="936"/>
              </a:spcBef>
              <a:spcAft>
                <a:spcPts val="600"/>
              </a:spcAft>
              <a:buFont typeface="Arial"/>
              <a:buChar char="•"/>
              <a:defRPr sz="1400">
                <a:ln>
                  <a:noFill/>
                </a:ln>
                <a:solidFill>
                  <a:srgbClr val="333334"/>
                </a:solidFill>
                <a:latin typeface="Arial"/>
                <a:cs typeface="Arial"/>
              </a:defRPr>
            </a:lvl1pPr>
            <a:lvl2pPr marL="742950" indent="-285750">
              <a:spcBef>
                <a:spcPct val="20000"/>
              </a:spcBef>
              <a:buFont typeface="Arial"/>
              <a:buChar char="–"/>
              <a:defRPr sz="1600">
                <a:ln>
                  <a:noFill/>
                </a:ln>
                <a:solidFill>
                  <a:srgbClr val="333334"/>
                </a:solidFill>
                <a:latin typeface="Arial"/>
                <a:cs typeface="Arial"/>
              </a:defRPr>
            </a:lvl2pPr>
            <a:lvl3pPr marL="1143000" indent="-228600">
              <a:spcBef>
                <a:spcPct val="20000"/>
              </a:spcBef>
              <a:buFont typeface="Arial"/>
              <a:buChar char="•"/>
              <a:defRPr sz="1400">
                <a:ln>
                  <a:noFill/>
                </a:ln>
                <a:solidFill>
                  <a:srgbClr val="333334"/>
                </a:solidFill>
                <a:latin typeface="Arial"/>
                <a:cs typeface="Arial"/>
              </a:defRPr>
            </a:lvl3pPr>
            <a:lvl4pPr marL="1600200" indent="-228600">
              <a:spcBef>
                <a:spcPct val="20000"/>
              </a:spcBef>
              <a:buFont typeface="Arial"/>
              <a:buChar char="–"/>
              <a:defRPr sz="1200">
                <a:ln>
                  <a:noFill/>
                </a:ln>
                <a:solidFill>
                  <a:srgbClr val="333334"/>
                </a:solidFill>
                <a:latin typeface="Arial"/>
                <a:cs typeface="Arial"/>
              </a:defRPr>
            </a:lvl4pPr>
            <a:lvl5pPr marL="2057400" indent="-228600">
              <a:spcBef>
                <a:spcPct val="20000"/>
              </a:spcBef>
              <a:buFont typeface="Arial"/>
              <a:buChar char="»"/>
              <a:defRPr sz="1200">
                <a:ln>
                  <a:noFill/>
                </a:ln>
                <a:solidFill>
                  <a:srgbClr val="333334"/>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800" dirty="0">
                <a:solidFill>
                  <a:schemeClr val="accent1">
                    <a:lumMod val="50000"/>
                  </a:schemeClr>
                </a:solidFill>
              </a:rPr>
              <a:t>With row storage you do unnecessary I/</a:t>
            </a:r>
            <a:r>
              <a:rPr lang="en-US" sz="1800" dirty="0" smtClean="0">
                <a:solidFill>
                  <a:schemeClr val="accent1">
                    <a:lumMod val="50000"/>
                  </a:schemeClr>
                </a:solidFill>
              </a:rPr>
              <a:t>O</a:t>
            </a:r>
          </a:p>
          <a:p>
            <a:r>
              <a:rPr lang="en-US" sz="1800" dirty="0" smtClean="0">
                <a:solidFill>
                  <a:schemeClr val="accent1">
                    <a:lumMod val="50000"/>
                  </a:schemeClr>
                </a:solidFill>
              </a:rPr>
              <a:t>To get total amount, you have to read everything</a:t>
            </a:r>
            <a:endParaRPr lang="en-US" sz="1800" dirty="0">
              <a:solidFill>
                <a:schemeClr val="accent1">
                  <a:lumMod val="50000"/>
                </a:schemeClr>
              </a:solidFill>
            </a:endParaRPr>
          </a:p>
        </p:txBody>
      </p:sp>
      <p:sp>
        <p:nvSpPr>
          <p:cNvPr id="8" name="Rectangle 7"/>
          <p:cNvSpPr/>
          <p:nvPr/>
        </p:nvSpPr>
        <p:spPr>
          <a:xfrm>
            <a:off x="481695" y="1124296"/>
            <a:ext cx="4291388"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accent2"/>
              </a:solidFill>
              <a:latin typeface="Arial"/>
              <a:cs typeface="Arial"/>
            </a:endParaRPr>
          </a:p>
        </p:txBody>
      </p:sp>
      <p:graphicFrame>
        <p:nvGraphicFramePr>
          <p:cNvPr id="7" name="Content Placeholder 3"/>
          <p:cNvGraphicFramePr>
            <a:graphicFrameLocks/>
          </p:cNvGraphicFramePr>
          <p:nvPr>
            <p:extLst>
              <p:ext uri="{D42A27DB-BD31-4B8C-83A1-F6EECF244321}">
                <p14:modId xmlns:p14="http://schemas.microsoft.com/office/powerpoint/2010/main" val="542111031"/>
              </p:ext>
            </p:extLst>
          </p:nvPr>
        </p:nvGraphicFramePr>
        <p:xfrm>
          <a:off x="5469009" y="1137757"/>
          <a:ext cx="3364604" cy="1796145"/>
        </p:xfrm>
        <a:graphic>
          <a:graphicData uri="http://schemas.openxmlformats.org/drawingml/2006/table">
            <a:tbl>
              <a:tblPr firstRow="1">
                <a:tableStyleId>{073A0DAA-6AF3-43AB-8588-CEC1D06C72B9}</a:tableStyleId>
              </a:tblPr>
              <a:tblGrid>
                <a:gridCol w="841151"/>
                <a:gridCol w="841151"/>
                <a:gridCol w="841151"/>
                <a:gridCol w="841151"/>
              </a:tblGrid>
              <a:tr h="359229">
                <a:tc>
                  <a:txBody>
                    <a:bodyPr/>
                    <a:lstStyle/>
                    <a:p>
                      <a:r>
                        <a:rPr lang="en-US" sz="1400" dirty="0" smtClean="0">
                          <a:effectLst>
                            <a:outerShdw blurRad="38100" dist="38100" dir="2700000" algn="tl">
                              <a:srgbClr val="000000">
                                <a:alpha val="43137"/>
                              </a:srgbClr>
                            </a:outerShdw>
                          </a:effectLst>
                        </a:rPr>
                        <a:t>ID</a:t>
                      </a:r>
                      <a:endParaRPr lang="en-US" sz="1400" b="0" dirty="0">
                        <a:solidFill>
                          <a:schemeClr val="accent6">
                            <a:lumMod val="10000"/>
                          </a:schemeClr>
                        </a:solidFill>
                        <a:effectLst>
                          <a:outerShdw blurRad="38100" dist="38100" dir="2700000" algn="tl">
                            <a:srgbClr val="000000">
                              <a:alpha val="43137"/>
                            </a:srgbClr>
                          </a:outerShdw>
                        </a:effectLst>
                        <a:latin typeface="Arial"/>
                        <a:cs typeface="Arial"/>
                      </a:endParaRPr>
                    </a:p>
                  </a:txBody>
                  <a:tcPr marL="68598" marR="68598" marT="34290" marB="34290"/>
                </a:tc>
                <a:tc>
                  <a:txBody>
                    <a:bodyPr/>
                    <a:lstStyle/>
                    <a:p>
                      <a:r>
                        <a:rPr lang="en-US" sz="1400" dirty="0" smtClean="0">
                          <a:effectLst>
                            <a:outerShdw blurRad="38100" dist="38100" dir="2700000" algn="tl">
                              <a:srgbClr val="000000">
                                <a:alpha val="43137"/>
                              </a:srgbClr>
                            </a:outerShdw>
                          </a:effectLst>
                        </a:rPr>
                        <a:t>Age</a:t>
                      </a:r>
                      <a:endParaRPr lang="en-US" sz="1400" b="0" dirty="0">
                        <a:solidFill>
                          <a:schemeClr val="accent6">
                            <a:lumMod val="10000"/>
                          </a:schemeClr>
                        </a:solidFill>
                        <a:effectLst>
                          <a:outerShdw blurRad="38100" dist="38100" dir="2700000" algn="tl">
                            <a:srgbClr val="000000">
                              <a:alpha val="43137"/>
                            </a:srgbClr>
                          </a:outerShdw>
                        </a:effectLst>
                        <a:latin typeface="Arial"/>
                        <a:cs typeface="Arial"/>
                      </a:endParaRPr>
                    </a:p>
                  </a:txBody>
                  <a:tcPr marL="68598" marR="68598" marT="34290" marB="34290"/>
                </a:tc>
                <a:tc>
                  <a:txBody>
                    <a:bodyPr/>
                    <a:lstStyle/>
                    <a:p>
                      <a:r>
                        <a:rPr lang="en-US" sz="1400" dirty="0" smtClean="0">
                          <a:effectLst>
                            <a:outerShdw blurRad="38100" dist="38100" dir="2700000" algn="tl">
                              <a:srgbClr val="000000">
                                <a:alpha val="43137"/>
                              </a:srgbClr>
                            </a:outerShdw>
                          </a:effectLst>
                        </a:rPr>
                        <a:t>State</a:t>
                      </a:r>
                      <a:endParaRPr lang="en-US" sz="1400" b="0" dirty="0">
                        <a:solidFill>
                          <a:schemeClr val="accent6">
                            <a:lumMod val="10000"/>
                          </a:schemeClr>
                        </a:solidFill>
                        <a:effectLst>
                          <a:outerShdw blurRad="38100" dist="38100" dir="2700000" algn="tl">
                            <a:srgbClr val="000000">
                              <a:alpha val="43137"/>
                            </a:srgbClr>
                          </a:outerShdw>
                        </a:effectLst>
                        <a:latin typeface="Arial"/>
                        <a:cs typeface="Arial"/>
                      </a:endParaRPr>
                    </a:p>
                  </a:txBody>
                  <a:tcPr marL="68598" marR="68598" marT="34290" marB="34290"/>
                </a:tc>
                <a:tc>
                  <a:txBody>
                    <a:bodyPr/>
                    <a:lstStyle/>
                    <a:p>
                      <a:r>
                        <a:rPr lang="en-US" sz="1400" dirty="0" smtClean="0">
                          <a:effectLst>
                            <a:outerShdw blurRad="38100" dist="38100" dir="2700000" algn="tl">
                              <a:srgbClr val="000000">
                                <a:alpha val="43137"/>
                              </a:srgbClr>
                            </a:outerShdw>
                          </a:effectLst>
                        </a:rPr>
                        <a:t>Amount</a:t>
                      </a:r>
                      <a:endParaRPr lang="en-US" sz="1400" b="0" dirty="0">
                        <a:solidFill>
                          <a:schemeClr val="accent6">
                            <a:lumMod val="10000"/>
                          </a:schemeClr>
                        </a:solidFill>
                        <a:effectLst>
                          <a:outerShdw blurRad="38100" dist="38100" dir="2700000" algn="tl">
                            <a:srgbClr val="000000">
                              <a:alpha val="43137"/>
                            </a:srgbClr>
                          </a:outerShdw>
                        </a:effectLst>
                        <a:latin typeface="Arial"/>
                        <a:cs typeface="Arial"/>
                      </a:endParaRPr>
                    </a:p>
                  </a:txBody>
                  <a:tcPr marL="68598" marR="68598" marT="34290" marB="34290"/>
                </a:tc>
              </a:tr>
              <a:tr h="359229">
                <a:tc>
                  <a:txBody>
                    <a:bodyPr/>
                    <a:lstStyle/>
                    <a:p>
                      <a:r>
                        <a:rPr lang="en-US" sz="1400" dirty="0" smtClean="0"/>
                        <a:t>123</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20</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CA</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500</a:t>
                      </a:r>
                      <a:endParaRPr lang="en-US" sz="1400" b="0" dirty="0">
                        <a:solidFill>
                          <a:schemeClr val="accent6">
                            <a:lumMod val="10000"/>
                          </a:schemeClr>
                        </a:solidFill>
                        <a:latin typeface="Arial"/>
                        <a:cs typeface="Arial"/>
                      </a:endParaRPr>
                    </a:p>
                  </a:txBody>
                  <a:tcPr marL="68598" marR="68598" marT="34290" marB="34290"/>
                </a:tc>
              </a:tr>
              <a:tr h="359229">
                <a:tc>
                  <a:txBody>
                    <a:bodyPr/>
                    <a:lstStyle/>
                    <a:p>
                      <a:r>
                        <a:rPr lang="en-US" sz="1400" dirty="0" smtClean="0"/>
                        <a:t>345</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25</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WA</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250</a:t>
                      </a:r>
                      <a:endParaRPr lang="en-US" sz="1400" b="0" dirty="0">
                        <a:solidFill>
                          <a:schemeClr val="accent6">
                            <a:lumMod val="10000"/>
                          </a:schemeClr>
                        </a:solidFill>
                        <a:latin typeface="Arial"/>
                        <a:cs typeface="Arial"/>
                      </a:endParaRPr>
                    </a:p>
                  </a:txBody>
                  <a:tcPr marL="68598" marR="68598" marT="34290" marB="34290"/>
                </a:tc>
              </a:tr>
              <a:tr h="359229">
                <a:tc>
                  <a:txBody>
                    <a:bodyPr/>
                    <a:lstStyle/>
                    <a:p>
                      <a:r>
                        <a:rPr lang="en-US" sz="1400" dirty="0" smtClean="0"/>
                        <a:t>678</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40</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FL</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125</a:t>
                      </a:r>
                      <a:endParaRPr lang="en-US" sz="1400" b="0" dirty="0">
                        <a:solidFill>
                          <a:schemeClr val="accent6">
                            <a:lumMod val="10000"/>
                          </a:schemeClr>
                        </a:solidFill>
                        <a:latin typeface="Arial"/>
                        <a:cs typeface="Arial"/>
                      </a:endParaRPr>
                    </a:p>
                  </a:txBody>
                  <a:tcPr marL="68598" marR="68598" marT="34290" marB="34290"/>
                </a:tc>
              </a:tr>
              <a:tr h="359229">
                <a:tc>
                  <a:txBody>
                    <a:bodyPr/>
                    <a:lstStyle/>
                    <a:p>
                      <a:r>
                        <a:rPr lang="en-US" sz="1400" dirty="0" smtClean="0"/>
                        <a:t>957</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37</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WA</a:t>
                      </a:r>
                      <a:endParaRPr lang="en-US" sz="1400" b="0" dirty="0">
                        <a:solidFill>
                          <a:schemeClr val="accent6">
                            <a:lumMod val="10000"/>
                          </a:schemeClr>
                        </a:solidFill>
                        <a:latin typeface="Arial"/>
                        <a:cs typeface="Arial"/>
                      </a:endParaRPr>
                    </a:p>
                  </a:txBody>
                  <a:tcPr marL="68598" marR="68598" marT="34290" marB="34290"/>
                </a:tc>
                <a:tc>
                  <a:txBody>
                    <a:bodyPr/>
                    <a:lstStyle/>
                    <a:p>
                      <a:r>
                        <a:rPr lang="en-US" sz="1400" dirty="0" smtClean="0"/>
                        <a:t>375</a:t>
                      </a:r>
                      <a:endParaRPr lang="en-US" sz="1400" b="0" dirty="0">
                        <a:solidFill>
                          <a:schemeClr val="accent6">
                            <a:lumMod val="10000"/>
                          </a:schemeClr>
                        </a:solidFill>
                        <a:latin typeface="Arial"/>
                        <a:cs typeface="Arial"/>
                      </a:endParaRPr>
                    </a:p>
                  </a:txBody>
                  <a:tcPr marL="68598" marR="68598" marT="34290" marB="34290"/>
                </a:tc>
              </a:tr>
            </a:tbl>
          </a:graphicData>
        </a:graphic>
      </p:graphicFrame>
    </p:spTree>
    <p:extLst>
      <p:ext uri="{BB962C8B-B14F-4D97-AF65-F5344CB8AC3E}">
        <p14:creationId xmlns:p14="http://schemas.microsoft.com/office/powerpoint/2010/main" val="114900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sz="2800" dirty="0" smtClean="0"/>
              <a:t>Amazon Redshift dramatically </a:t>
            </a:r>
            <a:r>
              <a:rPr lang="en-US" sz="2800" dirty="0"/>
              <a:t>r</a:t>
            </a:r>
            <a:r>
              <a:rPr lang="en-US" sz="2800" dirty="0" smtClean="0"/>
              <a:t>educes I/O</a:t>
            </a:r>
            <a:endParaRPr lang="en-US" sz="2800" dirty="0"/>
          </a:p>
        </p:txBody>
      </p:sp>
      <p:sp>
        <p:nvSpPr>
          <p:cNvPr id="2" name="Content Placeholder 1"/>
          <p:cNvSpPr>
            <a:spLocks noGrp="1"/>
          </p:cNvSpPr>
          <p:nvPr>
            <p:ph idx="4294967295"/>
          </p:nvPr>
        </p:nvSpPr>
        <p:spPr>
          <a:xfrm>
            <a:off x="858838" y="1146175"/>
            <a:ext cx="8285162" cy="3559175"/>
          </a:xfrm>
        </p:spPr>
        <p:txBody>
          <a:bodyPr>
            <a:normAutofit/>
          </a:bodyPr>
          <a:lstStyle/>
          <a:p>
            <a:pPr marL="0" lvl="0" indent="0">
              <a:lnSpc>
                <a:spcPct val="90000"/>
              </a:lnSpc>
              <a:buSzPct val="90000"/>
              <a:buNone/>
            </a:pPr>
            <a:r>
              <a:rPr lang="en-US" sz="2400" b="1" dirty="0" smtClean="0">
                <a:solidFill>
                  <a:schemeClr val="accent2"/>
                </a:solidFill>
              </a:rPr>
              <a:t>Column storage</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Data compression</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Zone maps</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Direct</a:t>
            </a:r>
            <a:r>
              <a:rPr lang="en-US" sz="2400" dirty="0">
                <a:solidFill>
                  <a:schemeClr val="accent2"/>
                </a:solidFill>
              </a:rPr>
              <a:t>-attached storage</a:t>
            </a:r>
          </a:p>
          <a:p>
            <a:pPr marL="0" lvl="0" indent="0">
              <a:lnSpc>
                <a:spcPct val="90000"/>
              </a:lnSpc>
              <a:buSzPct val="90000"/>
              <a:buNone/>
            </a:pPr>
            <a:endParaRPr lang="en-US" sz="2400" dirty="0" smtClean="0">
              <a:solidFill>
                <a:schemeClr val="accent2"/>
              </a:solidFill>
            </a:endParaRPr>
          </a:p>
          <a:p>
            <a:pPr marL="0" indent="0">
              <a:buNone/>
            </a:pPr>
            <a:endParaRPr lang="en-US" sz="2400" dirty="0">
              <a:solidFill>
                <a:schemeClr val="accent2"/>
              </a:solidFill>
            </a:endParaRPr>
          </a:p>
        </p:txBody>
      </p:sp>
      <p:sp>
        <p:nvSpPr>
          <p:cNvPr id="13" name="Content Placeholder 47"/>
          <p:cNvSpPr txBox="1">
            <a:spLocks/>
          </p:cNvSpPr>
          <p:nvPr/>
        </p:nvSpPr>
        <p:spPr>
          <a:xfrm>
            <a:off x="5469009" y="3127248"/>
            <a:ext cx="3368935" cy="1441002"/>
          </a:xfrm>
          <a:prstGeom prst="rect">
            <a:avLst/>
          </a:prstGeom>
          <a:ln>
            <a:noFill/>
          </a:ln>
        </p:spPr>
        <p:txBody>
          <a:bodyPr vert="horz" lIns="91440" tIns="45720" rIns="91440" bIns="45720" rtlCol="0">
            <a:normAutofit/>
          </a:bodyPr>
          <a:lstStyle>
            <a:defPPr>
              <a:defRPr lang="en-US"/>
            </a:defPPr>
            <a:lvl1pPr marL="342900" indent="-342900">
              <a:lnSpc>
                <a:spcPct val="110000"/>
              </a:lnSpc>
              <a:spcBef>
                <a:spcPts val="936"/>
              </a:spcBef>
              <a:spcAft>
                <a:spcPts val="600"/>
              </a:spcAft>
              <a:buFont typeface="Arial"/>
              <a:buChar char="•"/>
              <a:defRPr sz="1400">
                <a:ln>
                  <a:noFill/>
                </a:ln>
                <a:solidFill>
                  <a:srgbClr val="333334"/>
                </a:solidFill>
                <a:latin typeface="Arial"/>
                <a:cs typeface="Arial"/>
              </a:defRPr>
            </a:lvl1pPr>
            <a:lvl2pPr marL="742950" indent="-285750">
              <a:spcBef>
                <a:spcPct val="20000"/>
              </a:spcBef>
              <a:buFont typeface="Arial"/>
              <a:buChar char="–"/>
              <a:defRPr sz="1600">
                <a:ln>
                  <a:noFill/>
                </a:ln>
                <a:solidFill>
                  <a:srgbClr val="333334"/>
                </a:solidFill>
                <a:latin typeface="Arial"/>
                <a:cs typeface="Arial"/>
              </a:defRPr>
            </a:lvl2pPr>
            <a:lvl3pPr marL="1143000" indent="-228600">
              <a:spcBef>
                <a:spcPct val="20000"/>
              </a:spcBef>
              <a:buFont typeface="Arial"/>
              <a:buChar char="•"/>
              <a:defRPr sz="1400">
                <a:ln>
                  <a:noFill/>
                </a:ln>
                <a:solidFill>
                  <a:srgbClr val="333334"/>
                </a:solidFill>
                <a:latin typeface="Arial"/>
                <a:cs typeface="Arial"/>
              </a:defRPr>
            </a:lvl3pPr>
            <a:lvl4pPr marL="1600200" indent="-228600">
              <a:spcBef>
                <a:spcPct val="20000"/>
              </a:spcBef>
              <a:buFont typeface="Arial"/>
              <a:buChar char="–"/>
              <a:defRPr sz="1200">
                <a:ln>
                  <a:noFill/>
                </a:ln>
                <a:solidFill>
                  <a:srgbClr val="333334"/>
                </a:solidFill>
                <a:latin typeface="Arial"/>
                <a:cs typeface="Arial"/>
              </a:defRPr>
            </a:lvl4pPr>
            <a:lvl5pPr marL="2057400" indent="-228600">
              <a:spcBef>
                <a:spcPct val="20000"/>
              </a:spcBef>
              <a:buFont typeface="Arial"/>
              <a:buChar char="»"/>
              <a:defRPr sz="1200">
                <a:ln>
                  <a:noFill/>
                </a:ln>
                <a:solidFill>
                  <a:srgbClr val="333334"/>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2000" dirty="0">
                <a:solidFill>
                  <a:schemeClr val="accent1">
                    <a:lumMod val="50000"/>
                  </a:schemeClr>
                </a:solidFill>
              </a:rPr>
              <a:t>With column storage, you only read the data you need</a:t>
            </a:r>
          </a:p>
        </p:txBody>
      </p:sp>
      <p:sp>
        <p:nvSpPr>
          <p:cNvPr id="8" name="Rectangle 7"/>
          <p:cNvSpPr/>
          <p:nvPr/>
        </p:nvSpPr>
        <p:spPr>
          <a:xfrm>
            <a:off x="481695" y="1124296"/>
            <a:ext cx="4291388"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accent2"/>
              </a:solidFill>
              <a:latin typeface="Arial"/>
              <a:cs typeface="Arial"/>
            </a:endParaRPr>
          </a:p>
        </p:txBody>
      </p:sp>
      <p:graphicFrame>
        <p:nvGraphicFramePr>
          <p:cNvPr id="10" name="Content Placeholder 3"/>
          <p:cNvGraphicFramePr>
            <a:graphicFrameLocks/>
          </p:cNvGraphicFramePr>
          <p:nvPr>
            <p:extLst>
              <p:ext uri="{D42A27DB-BD31-4B8C-83A1-F6EECF244321}">
                <p14:modId xmlns:p14="http://schemas.microsoft.com/office/powerpoint/2010/main" val="940159155"/>
              </p:ext>
            </p:extLst>
          </p:nvPr>
        </p:nvGraphicFramePr>
        <p:xfrm>
          <a:off x="5469009" y="1137757"/>
          <a:ext cx="3364604" cy="1796145"/>
        </p:xfrm>
        <a:graphic>
          <a:graphicData uri="http://schemas.openxmlformats.org/drawingml/2006/table">
            <a:tbl>
              <a:tblPr firstRow="1">
                <a:tableStyleId>{073A0DAA-6AF3-43AB-8588-CEC1D06C72B9}</a:tableStyleId>
              </a:tblPr>
              <a:tblGrid>
                <a:gridCol w="841151"/>
                <a:gridCol w="841151"/>
                <a:gridCol w="841151"/>
                <a:gridCol w="841151"/>
              </a:tblGrid>
              <a:tr h="359229">
                <a:tc>
                  <a:txBody>
                    <a:bodyPr/>
                    <a:lstStyle/>
                    <a:p>
                      <a:r>
                        <a:rPr lang="en-US" sz="1400" dirty="0" smtClean="0">
                          <a:effectLst>
                            <a:outerShdw blurRad="38100" dist="38100" dir="2700000" algn="tl">
                              <a:srgbClr val="000000">
                                <a:alpha val="43137"/>
                              </a:srgbClr>
                            </a:outerShdw>
                          </a:effectLst>
                        </a:rPr>
                        <a:t>ID</a:t>
                      </a:r>
                      <a:endParaRPr lang="en-US" sz="1400" b="0" dirty="0">
                        <a:solidFill>
                          <a:schemeClr val="accent6">
                            <a:lumMod val="10000"/>
                          </a:schemeClr>
                        </a:solidFill>
                        <a:effectLst>
                          <a:outerShdw blurRad="38100" dist="38100" dir="2700000" algn="tl">
                            <a:srgbClr val="000000">
                              <a:alpha val="43137"/>
                            </a:srgbClr>
                          </a:outerShdw>
                        </a:effectLst>
                        <a:latin typeface="Arial"/>
                        <a:cs typeface="Arial"/>
                      </a:endParaRPr>
                    </a:p>
                  </a:txBody>
                  <a:tcPr marL="68598" marR="68598" marT="34290" marB="34290">
                    <a:solidFill>
                      <a:schemeClr val="accent2"/>
                    </a:solidFill>
                  </a:tcPr>
                </a:tc>
                <a:tc>
                  <a:txBody>
                    <a:bodyPr/>
                    <a:lstStyle/>
                    <a:p>
                      <a:r>
                        <a:rPr lang="en-US" sz="1400" dirty="0" smtClean="0">
                          <a:effectLst>
                            <a:outerShdw blurRad="38100" dist="38100" dir="2700000" algn="tl">
                              <a:srgbClr val="000000">
                                <a:alpha val="43137"/>
                              </a:srgbClr>
                            </a:outerShdw>
                          </a:effectLst>
                        </a:rPr>
                        <a:t>Age</a:t>
                      </a:r>
                      <a:endParaRPr lang="en-US" sz="1400" b="0" dirty="0">
                        <a:solidFill>
                          <a:schemeClr val="accent6">
                            <a:lumMod val="10000"/>
                          </a:schemeClr>
                        </a:solidFill>
                        <a:effectLst>
                          <a:outerShdw blurRad="38100" dist="38100" dir="2700000" algn="tl">
                            <a:srgbClr val="000000">
                              <a:alpha val="43137"/>
                            </a:srgbClr>
                          </a:outerShdw>
                        </a:effectLst>
                        <a:latin typeface="Arial"/>
                        <a:cs typeface="Arial"/>
                      </a:endParaRPr>
                    </a:p>
                  </a:txBody>
                  <a:tcPr marL="68598" marR="68598" marT="34290" marB="34290">
                    <a:solidFill>
                      <a:schemeClr val="accent2"/>
                    </a:solidFill>
                  </a:tcPr>
                </a:tc>
                <a:tc>
                  <a:txBody>
                    <a:bodyPr/>
                    <a:lstStyle/>
                    <a:p>
                      <a:r>
                        <a:rPr lang="en-US" sz="1400" dirty="0" smtClean="0">
                          <a:effectLst>
                            <a:outerShdw blurRad="38100" dist="38100" dir="2700000" algn="tl">
                              <a:srgbClr val="000000">
                                <a:alpha val="43137"/>
                              </a:srgbClr>
                            </a:outerShdw>
                          </a:effectLst>
                        </a:rPr>
                        <a:t>State</a:t>
                      </a:r>
                      <a:endParaRPr lang="en-US" sz="1400" b="0" dirty="0">
                        <a:solidFill>
                          <a:schemeClr val="accent6">
                            <a:lumMod val="10000"/>
                          </a:schemeClr>
                        </a:solidFill>
                        <a:effectLst>
                          <a:outerShdw blurRad="38100" dist="38100" dir="2700000" algn="tl">
                            <a:srgbClr val="000000">
                              <a:alpha val="43137"/>
                            </a:srgbClr>
                          </a:outerShdw>
                        </a:effectLst>
                        <a:latin typeface="Arial"/>
                        <a:cs typeface="Arial"/>
                      </a:endParaRPr>
                    </a:p>
                  </a:txBody>
                  <a:tcPr marL="68598" marR="68598" marT="34290" marB="34290">
                    <a:solidFill>
                      <a:schemeClr val="accent2"/>
                    </a:solidFill>
                  </a:tcPr>
                </a:tc>
                <a:tc>
                  <a:txBody>
                    <a:bodyPr/>
                    <a:lstStyle/>
                    <a:p>
                      <a:r>
                        <a:rPr lang="en-US" sz="1400" dirty="0" smtClean="0">
                          <a:effectLst>
                            <a:outerShdw blurRad="38100" dist="38100" dir="2700000" algn="tl">
                              <a:srgbClr val="000000">
                                <a:alpha val="43137"/>
                              </a:srgbClr>
                            </a:outerShdw>
                          </a:effectLst>
                        </a:rPr>
                        <a:t>Amount</a:t>
                      </a:r>
                      <a:endParaRPr lang="en-US" sz="1400" b="0" dirty="0">
                        <a:solidFill>
                          <a:schemeClr val="accent6">
                            <a:lumMod val="10000"/>
                          </a:schemeClr>
                        </a:solidFill>
                        <a:effectLst>
                          <a:outerShdw blurRad="38100" dist="38100" dir="2700000" algn="tl">
                            <a:srgbClr val="000000">
                              <a:alpha val="43137"/>
                            </a:srgbClr>
                          </a:outerShdw>
                        </a:effectLst>
                        <a:latin typeface="Arial"/>
                        <a:cs typeface="Arial"/>
                      </a:endParaRPr>
                    </a:p>
                  </a:txBody>
                  <a:tcPr marL="68598" marR="68598" marT="34290" marB="34290"/>
                </a:tc>
              </a:tr>
              <a:tr h="359229">
                <a:tc>
                  <a:txBody>
                    <a:bodyPr/>
                    <a:lstStyle/>
                    <a:p>
                      <a:r>
                        <a:rPr lang="en-US" sz="1400" dirty="0" smtClean="0"/>
                        <a:t>123</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20</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CA</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500</a:t>
                      </a:r>
                      <a:endParaRPr lang="en-US" sz="1400" b="0" dirty="0">
                        <a:solidFill>
                          <a:schemeClr val="accent6">
                            <a:lumMod val="10000"/>
                          </a:schemeClr>
                        </a:solidFill>
                        <a:latin typeface="Arial"/>
                        <a:cs typeface="Arial"/>
                      </a:endParaRPr>
                    </a:p>
                  </a:txBody>
                  <a:tcPr marL="68598" marR="68598" marT="34290" marB="34290"/>
                </a:tc>
              </a:tr>
              <a:tr h="359229">
                <a:tc>
                  <a:txBody>
                    <a:bodyPr/>
                    <a:lstStyle/>
                    <a:p>
                      <a:r>
                        <a:rPr lang="en-US" sz="1400" dirty="0" smtClean="0"/>
                        <a:t>345</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25</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WA</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250</a:t>
                      </a:r>
                      <a:endParaRPr lang="en-US" sz="1400" b="0" dirty="0">
                        <a:solidFill>
                          <a:schemeClr val="accent6">
                            <a:lumMod val="10000"/>
                          </a:schemeClr>
                        </a:solidFill>
                        <a:latin typeface="Arial"/>
                        <a:cs typeface="Arial"/>
                      </a:endParaRPr>
                    </a:p>
                  </a:txBody>
                  <a:tcPr marL="68598" marR="68598" marT="34290" marB="34290"/>
                </a:tc>
              </a:tr>
              <a:tr h="359229">
                <a:tc>
                  <a:txBody>
                    <a:bodyPr/>
                    <a:lstStyle/>
                    <a:p>
                      <a:r>
                        <a:rPr lang="en-US" sz="1400" dirty="0" smtClean="0"/>
                        <a:t>678</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40</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FL</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125</a:t>
                      </a:r>
                      <a:endParaRPr lang="en-US" sz="1400" b="0" dirty="0">
                        <a:solidFill>
                          <a:schemeClr val="accent6">
                            <a:lumMod val="10000"/>
                          </a:schemeClr>
                        </a:solidFill>
                        <a:latin typeface="Arial"/>
                        <a:cs typeface="Arial"/>
                      </a:endParaRPr>
                    </a:p>
                  </a:txBody>
                  <a:tcPr marL="68598" marR="68598" marT="34290" marB="34290"/>
                </a:tc>
              </a:tr>
              <a:tr h="359229">
                <a:tc>
                  <a:txBody>
                    <a:bodyPr/>
                    <a:lstStyle/>
                    <a:p>
                      <a:r>
                        <a:rPr lang="en-US" sz="1400" dirty="0" smtClean="0"/>
                        <a:t>957</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37</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WA</a:t>
                      </a:r>
                      <a:endParaRPr lang="en-US" sz="1400" b="0" dirty="0">
                        <a:solidFill>
                          <a:schemeClr val="accent6">
                            <a:lumMod val="10000"/>
                          </a:schemeClr>
                        </a:solidFill>
                        <a:latin typeface="Arial"/>
                        <a:cs typeface="Arial"/>
                      </a:endParaRPr>
                    </a:p>
                  </a:txBody>
                  <a:tcPr marL="68598" marR="68598" marT="34290" marB="34290">
                    <a:solidFill>
                      <a:schemeClr val="accent2">
                        <a:lumMod val="40000"/>
                        <a:lumOff val="60000"/>
                      </a:schemeClr>
                    </a:solidFill>
                  </a:tcPr>
                </a:tc>
                <a:tc>
                  <a:txBody>
                    <a:bodyPr/>
                    <a:lstStyle/>
                    <a:p>
                      <a:r>
                        <a:rPr lang="en-US" sz="1400" dirty="0" smtClean="0"/>
                        <a:t>375</a:t>
                      </a:r>
                      <a:endParaRPr lang="en-US" sz="1400" b="0" dirty="0">
                        <a:solidFill>
                          <a:schemeClr val="accent6">
                            <a:lumMod val="10000"/>
                          </a:schemeClr>
                        </a:solidFill>
                        <a:latin typeface="Arial"/>
                        <a:cs typeface="Arial"/>
                      </a:endParaRPr>
                    </a:p>
                  </a:txBody>
                  <a:tcPr marL="68598" marR="68598" marT="34290" marB="34290"/>
                </a:tc>
              </a:tr>
            </a:tbl>
          </a:graphicData>
        </a:graphic>
      </p:graphicFrame>
    </p:spTree>
    <p:extLst>
      <p:ext uri="{BB962C8B-B14F-4D97-AF65-F5344CB8AC3E}">
        <p14:creationId xmlns:p14="http://schemas.microsoft.com/office/powerpoint/2010/main" val="416437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22873" y="950976"/>
            <a:ext cx="3461206" cy="1938992"/>
          </a:xfrm>
          <a:prstGeom prst="rect">
            <a:avLst/>
          </a:prstGeom>
          <a:solidFill>
            <a:srgbClr val="C6D9F1"/>
          </a:solidFill>
          <a:ln>
            <a:solidFill>
              <a:schemeClr val="tx1"/>
            </a:solidFill>
          </a:ln>
        </p:spPr>
        <p:txBody>
          <a:bodyPr wrap="square">
            <a:spAutoFit/>
          </a:bodyPr>
          <a:lstStyle/>
          <a:p>
            <a:r>
              <a:rPr lang="en-US" sz="1000" dirty="0">
                <a:solidFill>
                  <a:srgbClr val="000000"/>
                </a:solidFill>
                <a:latin typeface="Courier New"/>
                <a:cs typeface="Courier New"/>
              </a:rPr>
              <a:t>analyze compression listing;</a:t>
            </a:r>
          </a:p>
          <a:p>
            <a:endParaRPr lang="en-US" sz="1000" dirty="0">
              <a:solidFill>
                <a:srgbClr val="000000"/>
              </a:solidFill>
              <a:latin typeface="Courier New"/>
              <a:cs typeface="Courier New"/>
            </a:endParaRPr>
          </a:p>
          <a:p>
            <a:r>
              <a:rPr lang="en-US" sz="1000" dirty="0">
                <a:solidFill>
                  <a:srgbClr val="000000"/>
                </a:solidFill>
                <a:latin typeface="Courier New"/>
                <a:cs typeface="Courier New"/>
              </a:rPr>
              <a:t>  Table  |     Column     | Encoding </a:t>
            </a:r>
          </a:p>
          <a:p>
            <a:r>
              <a:rPr lang="en-US" sz="1000" dirty="0">
                <a:solidFill>
                  <a:srgbClr val="000000"/>
                </a:solidFill>
                <a:latin typeface="Courier New"/>
                <a:cs typeface="Courier New"/>
              </a:rPr>
              <a:t>---------+----------------+----------</a:t>
            </a:r>
          </a:p>
          <a:p>
            <a:r>
              <a:rPr lang="en-US" sz="1000" dirty="0" smtClean="0">
                <a:solidFill>
                  <a:srgbClr val="000000"/>
                </a:solidFill>
                <a:latin typeface="Courier New"/>
                <a:cs typeface="Courier New"/>
              </a:rPr>
              <a:t> listing </a:t>
            </a:r>
            <a:r>
              <a:rPr lang="en-US" sz="1000" dirty="0">
                <a:solidFill>
                  <a:srgbClr val="000000"/>
                </a:solidFill>
                <a:latin typeface="Courier New"/>
                <a:cs typeface="Courier New"/>
              </a:rPr>
              <a:t>| </a:t>
            </a:r>
            <a:r>
              <a:rPr lang="en-US" sz="1000" dirty="0" err="1">
                <a:solidFill>
                  <a:srgbClr val="000000"/>
                </a:solidFill>
                <a:latin typeface="Courier New"/>
                <a:cs typeface="Courier New"/>
              </a:rPr>
              <a:t>listid</a:t>
            </a:r>
            <a:r>
              <a:rPr lang="en-US" sz="1000" dirty="0">
                <a:solidFill>
                  <a:srgbClr val="000000"/>
                </a:solidFill>
                <a:latin typeface="Courier New"/>
                <a:cs typeface="Courier New"/>
              </a:rPr>
              <a:t>         | delta</a:t>
            </a:r>
          </a:p>
          <a:p>
            <a:r>
              <a:rPr lang="en-US" sz="1000" dirty="0" smtClean="0">
                <a:solidFill>
                  <a:srgbClr val="000000"/>
                </a:solidFill>
                <a:latin typeface="Courier New"/>
                <a:cs typeface="Courier New"/>
              </a:rPr>
              <a:t> listing </a:t>
            </a:r>
            <a:r>
              <a:rPr lang="en-US" sz="1000" dirty="0">
                <a:solidFill>
                  <a:srgbClr val="000000"/>
                </a:solidFill>
                <a:latin typeface="Courier New"/>
                <a:cs typeface="Courier New"/>
              </a:rPr>
              <a:t>| </a:t>
            </a:r>
            <a:r>
              <a:rPr lang="en-US" sz="1000" dirty="0" err="1">
                <a:solidFill>
                  <a:srgbClr val="000000"/>
                </a:solidFill>
                <a:latin typeface="Courier New"/>
                <a:cs typeface="Courier New"/>
              </a:rPr>
              <a:t>sellerid</a:t>
            </a:r>
            <a:r>
              <a:rPr lang="en-US" sz="1000" dirty="0">
                <a:solidFill>
                  <a:srgbClr val="000000"/>
                </a:solidFill>
                <a:latin typeface="Courier New"/>
                <a:cs typeface="Courier New"/>
              </a:rPr>
              <a:t>       | delta32k</a:t>
            </a:r>
          </a:p>
          <a:p>
            <a:r>
              <a:rPr lang="en-US" sz="1000" dirty="0" smtClean="0">
                <a:solidFill>
                  <a:srgbClr val="000000"/>
                </a:solidFill>
                <a:latin typeface="Courier New"/>
                <a:cs typeface="Courier New"/>
              </a:rPr>
              <a:t> listing </a:t>
            </a:r>
            <a:r>
              <a:rPr lang="en-US" sz="1000" dirty="0">
                <a:solidFill>
                  <a:srgbClr val="000000"/>
                </a:solidFill>
                <a:latin typeface="Courier New"/>
                <a:cs typeface="Courier New"/>
              </a:rPr>
              <a:t>| </a:t>
            </a:r>
            <a:r>
              <a:rPr lang="en-US" sz="1000" dirty="0" err="1">
                <a:solidFill>
                  <a:srgbClr val="000000"/>
                </a:solidFill>
                <a:latin typeface="Courier New"/>
                <a:cs typeface="Courier New"/>
              </a:rPr>
              <a:t>eventid</a:t>
            </a:r>
            <a:r>
              <a:rPr lang="en-US" sz="1000" dirty="0">
                <a:solidFill>
                  <a:srgbClr val="000000"/>
                </a:solidFill>
                <a:latin typeface="Courier New"/>
                <a:cs typeface="Courier New"/>
              </a:rPr>
              <a:t>        | delta32k</a:t>
            </a:r>
          </a:p>
          <a:p>
            <a:r>
              <a:rPr lang="en-US" sz="1000" dirty="0" smtClean="0">
                <a:solidFill>
                  <a:srgbClr val="000000"/>
                </a:solidFill>
                <a:latin typeface="Courier New"/>
                <a:cs typeface="Courier New"/>
              </a:rPr>
              <a:t> listing </a:t>
            </a:r>
            <a:r>
              <a:rPr lang="en-US" sz="1000" dirty="0">
                <a:solidFill>
                  <a:srgbClr val="000000"/>
                </a:solidFill>
                <a:latin typeface="Courier New"/>
                <a:cs typeface="Courier New"/>
              </a:rPr>
              <a:t>| </a:t>
            </a:r>
            <a:r>
              <a:rPr lang="en-US" sz="1000" dirty="0" err="1">
                <a:solidFill>
                  <a:srgbClr val="000000"/>
                </a:solidFill>
                <a:latin typeface="Courier New"/>
                <a:cs typeface="Courier New"/>
              </a:rPr>
              <a:t>dateid</a:t>
            </a:r>
            <a:r>
              <a:rPr lang="en-US" sz="1000" dirty="0">
                <a:solidFill>
                  <a:srgbClr val="000000"/>
                </a:solidFill>
                <a:latin typeface="Courier New"/>
                <a:cs typeface="Courier New"/>
              </a:rPr>
              <a:t>         | </a:t>
            </a:r>
            <a:r>
              <a:rPr lang="en-US" sz="1000" dirty="0" err="1">
                <a:solidFill>
                  <a:srgbClr val="000000"/>
                </a:solidFill>
                <a:latin typeface="Courier New"/>
                <a:cs typeface="Courier New"/>
              </a:rPr>
              <a:t>bytedict</a:t>
            </a:r>
            <a:endParaRPr lang="en-US" sz="1000" dirty="0">
              <a:solidFill>
                <a:srgbClr val="000000"/>
              </a:solidFill>
              <a:latin typeface="Courier New"/>
              <a:cs typeface="Courier New"/>
            </a:endParaRPr>
          </a:p>
          <a:p>
            <a:r>
              <a:rPr lang="en-US" sz="1000" dirty="0" smtClean="0">
                <a:solidFill>
                  <a:srgbClr val="000000"/>
                </a:solidFill>
                <a:latin typeface="Courier New"/>
                <a:cs typeface="Courier New"/>
              </a:rPr>
              <a:t> listing </a:t>
            </a:r>
            <a:r>
              <a:rPr lang="en-US" sz="1000" dirty="0">
                <a:solidFill>
                  <a:srgbClr val="000000"/>
                </a:solidFill>
                <a:latin typeface="Courier New"/>
                <a:cs typeface="Courier New"/>
              </a:rPr>
              <a:t>| </a:t>
            </a:r>
            <a:r>
              <a:rPr lang="en-US" sz="1000" dirty="0" err="1">
                <a:solidFill>
                  <a:srgbClr val="000000"/>
                </a:solidFill>
                <a:latin typeface="Courier New"/>
                <a:cs typeface="Courier New"/>
              </a:rPr>
              <a:t>numtickets</a:t>
            </a:r>
            <a:r>
              <a:rPr lang="en-US" sz="1000" dirty="0">
                <a:solidFill>
                  <a:srgbClr val="000000"/>
                </a:solidFill>
                <a:latin typeface="Courier New"/>
                <a:cs typeface="Courier New"/>
              </a:rPr>
              <a:t>     | </a:t>
            </a:r>
            <a:r>
              <a:rPr lang="en-US" sz="1000" dirty="0" err="1">
                <a:solidFill>
                  <a:srgbClr val="000000"/>
                </a:solidFill>
                <a:latin typeface="Courier New"/>
                <a:cs typeface="Courier New"/>
              </a:rPr>
              <a:t>bytedict</a:t>
            </a:r>
            <a:endParaRPr lang="en-US" sz="1000" dirty="0">
              <a:solidFill>
                <a:srgbClr val="000000"/>
              </a:solidFill>
              <a:latin typeface="Courier New"/>
              <a:cs typeface="Courier New"/>
            </a:endParaRPr>
          </a:p>
          <a:p>
            <a:r>
              <a:rPr lang="en-US" sz="1000" dirty="0" smtClean="0">
                <a:solidFill>
                  <a:srgbClr val="000000"/>
                </a:solidFill>
                <a:latin typeface="Courier New"/>
                <a:cs typeface="Courier New"/>
              </a:rPr>
              <a:t> listing </a:t>
            </a:r>
            <a:r>
              <a:rPr lang="en-US" sz="1000" dirty="0">
                <a:solidFill>
                  <a:srgbClr val="000000"/>
                </a:solidFill>
                <a:latin typeface="Courier New"/>
                <a:cs typeface="Courier New"/>
              </a:rPr>
              <a:t>| </a:t>
            </a:r>
            <a:r>
              <a:rPr lang="en-US" sz="1000" dirty="0" err="1">
                <a:solidFill>
                  <a:srgbClr val="000000"/>
                </a:solidFill>
                <a:latin typeface="Courier New"/>
                <a:cs typeface="Courier New"/>
              </a:rPr>
              <a:t>priceperticket</a:t>
            </a:r>
            <a:r>
              <a:rPr lang="en-US" sz="1000" dirty="0">
                <a:solidFill>
                  <a:srgbClr val="000000"/>
                </a:solidFill>
                <a:latin typeface="Courier New"/>
                <a:cs typeface="Courier New"/>
              </a:rPr>
              <a:t> | delta32k</a:t>
            </a:r>
          </a:p>
          <a:p>
            <a:r>
              <a:rPr lang="en-US" sz="1000" dirty="0" smtClean="0">
                <a:solidFill>
                  <a:srgbClr val="000000"/>
                </a:solidFill>
                <a:latin typeface="Courier New"/>
                <a:cs typeface="Courier New"/>
              </a:rPr>
              <a:t> listing </a:t>
            </a:r>
            <a:r>
              <a:rPr lang="en-US" sz="1000" dirty="0">
                <a:solidFill>
                  <a:srgbClr val="000000"/>
                </a:solidFill>
                <a:latin typeface="Courier New"/>
                <a:cs typeface="Courier New"/>
              </a:rPr>
              <a:t>| </a:t>
            </a:r>
            <a:r>
              <a:rPr lang="en-US" sz="1000" dirty="0" err="1">
                <a:solidFill>
                  <a:srgbClr val="000000"/>
                </a:solidFill>
                <a:latin typeface="Courier New"/>
                <a:cs typeface="Courier New"/>
              </a:rPr>
              <a:t>totalprice</a:t>
            </a:r>
            <a:r>
              <a:rPr lang="en-US" sz="1000" dirty="0">
                <a:solidFill>
                  <a:srgbClr val="000000"/>
                </a:solidFill>
                <a:latin typeface="Courier New"/>
                <a:cs typeface="Courier New"/>
              </a:rPr>
              <a:t>     | mostly32</a:t>
            </a:r>
          </a:p>
          <a:p>
            <a:r>
              <a:rPr lang="en-US" sz="1000" dirty="0" smtClean="0">
                <a:solidFill>
                  <a:srgbClr val="000000"/>
                </a:solidFill>
                <a:latin typeface="Courier New"/>
                <a:cs typeface="Courier New"/>
              </a:rPr>
              <a:t> listing </a:t>
            </a:r>
            <a:r>
              <a:rPr lang="en-US" sz="1000" dirty="0">
                <a:solidFill>
                  <a:srgbClr val="000000"/>
                </a:solidFill>
                <a:latin typeface="Courier New"/>
                <a:cs typeface="Courier New"/>
              </a:rPr>
              <a:t>| </a:t>
            </a:r>
            <a:r>
              <a:rPr lang="en-US" sz="1000" dirty="0" err="1">
                <a:solidFill>
                  <a:srgbClr val="000000"/>
                </a:solidFill>
                <a:latin typeface="Courier New"/>
                <a:cs typeface="Courier New"/>
              </a:rPr>
              <a:t>listtime</a:t>
            </a:r>
            <a:r>
              <a:rPr lang="en-US" sz="1000" dirty="0">
                <a:solidFill>
                  <a:srgbClr val="000000"/>
                </a:solidFill>
                <a:latin typeface="Courier New"/>
                <a:cs typeface="Courier New"/>
              </a:rPr>
              <a:t>       | raw</a:t>
            </a:r>
          </a:p>
        </p:txBody>
      </p:sp>
      <p:sp>
        <p:nvSpPr>
          <p:cNvPr id="16" name="Title 15"/>
          <p:cNvSpPr>
            <a:spLocks noGrp="1"/>
          </p:cNvSpPr>
          <p:nvPr>
            <p:ph type="title"/>
          </p:nvPr>
        </p:nvSpPr>
        <p:spPr/>
        <p:txBody>
          <a:bodyPr>
            <a:normAutofit/>
          </a:bodyPr>
          <a:lstStyle/>
          <a:p>
            <a:r>
              <a:rPr lang="en-US" sz="2800" dirty="0" smtClean="0"/>
              <a:t>Amazon Redshift dramatically </a:t>
            </a:r>
            <a:r>
              <a:rPr lang="en-US" sz="2800" dirty="0"/>
              <a:t>r</a:t>
            </a:r>
            <a:r>
              <a:rPr lang="en-US" sz="2800" dirty="0" smtClean="0"/>
              <a:t>educes I/O</a:t>
            </a:r>
            <a:endParaRPr lang="en-US" sz="2800" dirty="0"/>
          </a:p>
        </p:txBody>
      </p:sp>
      <p:sp>
        <p:nvSpPr>
          <p:cNvPr id="2" name="Content Placeholder 1"/>
          <p:cNvSpPr>
            <a:spLocks noGrp="1"/>
          </p:cNvSpPr>
          <p:nvPr>
            <p:ph idx="4294967295"/>
          </p:nvPr>
        </p:nvSpPr>
        <p:spPr>
          <a:xfrm>
            <a:off x="858838" y="1146175"/>
            <a:ext cx="8285162" cy="3559175"/>
          </a:xfrm>
        </p:spPr>
        <p:txBody>
          <a:bodyPr>
            <a:normAutofit/>
          </a:bodyPr>
          <a:lstStyle/>
          <a:p>
            <a:pPr marL="0" lvl="0" indent="0">
              <a:lnSpc>
                <a:spcPct val="90000"/>
              </a:lnSpc>
              <a:buSzPct val="90000"/>
              <a:buNone/>
            </a:pPr>
            <a:r>
              <a:rPr lang="en-US" sz="2400" dirty="0" smtClean="0">
                <a:solidFill>
                  <a:schemeClr val="accent2"/>
                </a:solidFill>
              </a:rPr>
              <a:t>Column storage</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b="1" dirty="0" smtClean="0">
                <a:solidFill>
                  <a:schemeClr val="accent2"/>
                </a:solidFill>
              </a:rPr>
              <a:t>Data compression</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Zone maps</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Direct</a:t>
            </a:r>
            <a:r>
              <a:rPr lang="en-US" sz="2400" dirty="0">
                <a:solidFill>
                  <a:schemeClr val="accent2"/>
                </a:solidFill>
              </a:rPr>
              <a:t>-attached storage</a:t>
            </a:r>
          </a:p>
          <a:p>
            <a:pPr marL="0" lvl="0" indent="0">
              <a:lnSpc>
                <a:spcPct val="90000"/>
              </a:lnSpc>
              <a:buSzPct val="90000"/>
              <a:buNone/>
            </a:pPr>
            <a:endParaRPr lang="en-US" sz="2400" dirty="0" smtClean="0">
              <a:solidFill>
                <a:schemeClr val="accent2"/>
              </a:solidFill>
            </a:endParaRPr>
          </a:p>
          <a:p>
            <a:pPr marL="0" indent="0">
              <a:buNone/>
            </a:pPr>
            <a:endParaRPr lang="en-US" sz="2400" dirty="0">
              <a:solidFill>
                <a:schemeClr val="accent2"/>
              </a:solidFill>
            </a:endParaRPr>
          </a:p>
        </p:txBody>
      </p:sp>
      <p:sp>
        <p:nvSpPr>
          <p:cNvPr id="13" name="Content Placeholder 47"/>
          <p:cNvSpPr txBox="1">
            <a:spLocks/>
          </p:cNvSpPr>
          <p:nvPr/>
        </p:nvSpPr>
        <p:spPr>
          <a:xfrm>
            <a:off x="5349241" y="3081528"/>
            <a:ext cx="3867911" cy="1486722"/>
          </a:xfrm>
          <a:prstGeom prst="rect">
            <a:avLst/>
          </a:prstGeom>
          <a:ln>
            <a:noFill/>
          </a:ln>
        </p:spPr>
        <p:txBody>
          <a:bodyPr vert="horz" lIns="91440" tIns="45720" rIns="91440" bIns="45720" rtlCol="0">
            <a:noAutofit/>
          </a:bodyPr>
          <a:lstStyle>
            <a:defPPr>
              <a:defRPr lang="en-US"/>
            </a:defPPr>
            <a:lvl1pPr marL="342900" indent="-342900">
              <a:lnSpc>
                <a:spcPct val="110000"/>
              </a:lnSpc>
              <a:spcBef>
                <a:spcPts val="936"/>
              </a:spcBef>
              <a:spcAft>
                <a:spcPts val="600"/>
              </a:spcAft>
              <a:buFont typeface="Arial"/>
              <a:buChar char="•"/>
              <a:defRPr sz="1400">
                <a:ln>
                  <a:noFill/>
                </a:ln>
                <a:solidFill>
                  <a:srgbClr val="333334"/>
                </a:solidFill>
                <a:latin typeface="Arial"/>
                <a:cs typeface="Arial"/>
              </a:defRPr>
            </a:lvl1pPr>
            <a:lvl2pPr marL="742950" indent="-285750">
              <a:spcBef>
                <a:spcPct val="20000"/>
              </a:spcBef>
              <a:buFont typeface="Arial"/>
              <a:buChar char="–"/>
              <a:defRPr sz="1600">
                <a:ln>
                  <a:noFill/>
                </a:ln>
                <a:solidFill>
                  <a:srgbClr val="333334"/>
                </a:solidFill>
                <a:latin typeface="Arial"/>
                <a:cs typeface="Arial"/>
              </a:defRPr>
            </a:lvl2pPr>
            <a:lvl3pPr marL="1143000" indent="-228600">
              <a:spcBef>
                <a:spcPct val="20000"/>
              </a:spcBef>
              <a:buFont typeface="Arial"/>
              <a:buChar char="•"/>
              <a:defRPr sz="1400">
                <a:ln>
                  <a:noFill/>
                </a:ln>
                <a:solidFill>
                  <a:srgbClr val="333334"/>
                </a:solidFill>
                <a:latin typeface="Arial"/>
                <a:cs typeface="Arial"/>
              </a:defRPr>
            </a:lvl3pPr>
            <a:lvl4pPr marL="1600200" indent="-228600">
              <a:spcBef>
                <a:spcPct val="20000"/>
              </a:spcBef>
              <a:buFont typeface="Arial"/>
              <a:buChar char="–"/>
              <a:defRPr sz="1200">
                <a:ln>
                  <a:noFill/>
                </a:ln>
                <a:solidFill>
                  <a:srgbClr val="333334"/>
                </a:solidFill>
                <a:latin typeface="Arial"/>
                <a:cs typeface="Arial"/>
              </a:defRPr>
            </a:lvl4pPr>
            <a:lvl5pPr marL="2057400" indent="-228600">
              <a:spcBef>
                <a:spcPct val="20000"/>
              </a:spcBef>
              <a:buFont typeface="Arial"/>
              <a:buChar char="»"/>
              <a:defRPr sz="1200">
                <a:ln>
                  <a:noFill/>
                </a:ln>
                <a:solidFill>
                  <a:srgbClr val="333334"/>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0"/>
              </a:spcBef>
            </a:pPr>
            <a:r>
              <a:rPr lang="en-US" sz="2000" dirty="0">
                <a:solidFill>
                  <a:schemeClr val="accent1">
                    <a:lumMod val="50000"/>
                  </a:schemeClr>
                </a:solidFill>
              </a:rPr>
              <a:t>COPY compresses </a:t>
            </a:r>
            <a:r>
              <a:rPr lang="en-US" sz="2000" dirty="0" smtClean="0">
                <a:solidFill>
                  <a:schemeClr val="accent1">
                    <a:lumMod val="50000"/>
                  </a:schemeClr>
                </a:solidFill>
              </a:rPr>
              <a:t>automatically</a:t>
            </a:r>
          </a:p>
          <a:p>
            <a:pPr>
              <a:lnSpc>
                <a:spcPct val="100000"/>
              </a:lnSpc>
              <a:spcBef>
                <a:spcPts val="0"/>
              </a:spcBef>
            </a:pPr>
            <a:r>
              <a:rPr lang="en-US" sz="2000" dirty="0" smtClean="0">
                <a:solidFill>
                  <a:schemeClr val="accent1">
                    <a:lumMod val="50000"/>
                  </a:schemeClr>
                </a:solidFill>
              </a:rPr>
              <a:t>You </a:t>
            </a:r>
            <a:r>
              <a:rPr lang="en-US" sz="2000" dirty="0">
                <a:solidFill>
                  <a:schemeClr val="accent1">
                    <a:lumMod val="50000"/>
                  </a:schemeClr>
                </a:solidFill>
              </a:rPr>
              <a:t>can analyze and </a:t>
            </a:r>
            <a:r>
              <a:rPr lang="en-US" sz="2000" dirty="0" smtClean="0">
                <a:solidFill>
                  <a:schemeClr val="accent1">
                    <a:lumMod val="50000"/>
                  </a:schemeClr>
                </a:solidFill>
              </a:rPr>
              <a:t>override</a:t>
            </a:r>
          </a:p>
          <a:p>
            <a:pPr>
              <a:lnSpc>
                <a:spcPct val="100000"/>
              </a:lnSpc>
              <a:spcBef>
                <a:spcPts val="0"/>
              </a:spcBef>
            </a:pPr>
            <a:r>
              <a:rPr lang="en-US" sz="2000" dirty="0" smtClean="0">
                <a:solidFill>
                  <a:schemeClr val="accent1">
                    <a:lumMod val="50000"/>
                  </a:schemeClr>
                </a:solidFill>
              </a:rPr>
              <a:t>More </a:t>
            </a:r>
            <a:r>
              <a:rPr lang="en-US" sz="2000" dirty="0">
                <a:solidFill>
                  <a:schemeClr val="accent1">
                    <a:lumMod val="50000"/>
                  </a:schemeClr>
                </a:solidFill>
              </a:rPr>
              <a:t>performance, less cost</a:t>
            </a:r>
          </a:p>
        </p:txBody>
      </p:sp>
      <p:sp>
        <p:nvSpPr>
          <p:cNvPr id="8" name="Rectangle 7"/>
          <p:cNvSpPr/>
          <p:nvPr/>
        </p:nvSpPr>
        <p:spPr>
          <a:xfrm>
            <a:off x="481695" y="1938112"/>
            <a:ext cx="4291388"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accent2"/>
              </a:solidFill>
              <a:latin typeface="Arial"/>
              <a:cs typeface="Arial"/>
            </a:endParaRPr>
          </a:p>
        </p:txBody>
      </p:sp>
    </p:spTree>
    <p:extLst>
      <p:ext uri="{BB962C8B-B14F-4D97-AF65-F5344CB8AC3E}">
        <p14:creationId xmlns:p14="http://schemas.microsoft.com/office/powerpoint/2010/main" val="339238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sz="2800" dirty="0" smtClean="0"/>
              <a:t>Amazon Redshift dramatically </a:t>
            </a:r>
            <a:r>
              <a:rPr lang="en-US" sz="2800" dirty="0"/>
              <a:t>r</a:t>
            </a:r>
            <a:r>
              <a:rPr lang="en-US" sz="2800" dirty="0" smtClean="0"/>
              <a:t>educes I/O</a:t>
            </a:r>
            <a:endParaRPr lang="en-US" sz="2800" dirty="0"/>
          </a:p>
        </p:txBody>
      </p:sp>
      <p:sp>
        <p:nvSpPr>
          <p:cNvPr id="2" name="Content Placeholder 1"/>
          <p:cNvSpPr>
            <a:spLocks noGrp="1"/>
          </p:cNvSpPr>
          <p:nvPr>
            <p:ph idx="4294967295"/>
          </p:nvPr>
        </p:nvSpPr>
        <p:spPr>
          <a:xfrm>
            <a:off x="858838" y="1146175"/>
            <a:ext cx="8285162" cy="3559175"/>
          </a:xfrm>
        </p:spPr>
        <p:txBody>
          <a:bodyPr>
            <a:normAutofit/>
          </a:bodyPr>
          <a:lstStyle/>
          <a:p>
            <a:pPr marL="0" lvl="0" indent="0">
              <a:lnSpc>
                <a:spcPct val="90000"/>
              </a:lnSpc>
              <a:buSzPct val="90000"/>
              <a:buNone/>
            </a:pPr>
            <a:r>
              <a:rPr lang="en-US" sz="2400" dirty="0" smtClean="0">
                <a:solidFill>
                  <a:schemeClr val="accent2"/>
                </a:solidFill>
              </a:rPr>
              <a:t>Column storage</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Data compression</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b="1" dirty="0" smtClean="0">
                <a:solidFill>
                  <a:schemeClr val="accent2"/>
                </a:solidFill>
              </a:rPr>
              <a:t>Zone maps</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Direct</a:t>
            </a:r>
            <a:r>
              <a:rPr lang="en-US" sz="2400" dirty="0">
                <a:solidFill>
                  <a:schemeClr val="accent2"/>
                </a:solidFill>
              </a:rPr>
              <a:t>-attached storage</a:t>
            </a:r>
          </a:p>
          <a:p>
            <a:pPr marL="0" lvl="0" indent="0">
              <a:lnSpc>
                <a:spcPct val="90000"/>
              </a:lnSpc>
              <a:buSzPct val="90000"/>
              <a:buNone/>
            </a:pPr>
            <a:endParaRPr lang="en-US" sz="2400" dirty="0" smtClean="0">
              <a:solidFill>
                <a:schemeClr val="accent2"/>
              </a:solidFill>
            </a:endParaRPr>
          </a:p>
          <a:p>
            <a:pPr marL="0" indent="0">
              <a:buNone/>
            </a:pPr>
            <a:endParaRPr lang="en-US" sz="2400" dirty="0">
              <a:solidFill>
                <a:schemeClr val="accent2"/>
              </a:solidFill>
            </a:endParaRPr>
          </a:p>
        </p:txBody>
      </p:sp>
      <p:sp>
        <p:nvSpPr>
          <p:cNvPr id="13" name="Content Placeholder 47"/>
          <p:cNvSpPr txBox="1">
            <a:spLocks/>
          </p:cNvSpPr>
          <p:nvPr/>
        </p:nvSpPr>
        <p:spPr>
          <a:xfrm>
            <a:off x="5382247" y="3138266"/>
            <a:ext cx="3588017" cy="1580037"/>
          </a:xfrm>
          <a:prstGeom prst="rect">
            <a:avLst/>
          </a:prstGeom>
          <a:ln>
            <a:noFill/>
          </a:ln>
        </p:spPr>
        <p:txBody>
          <a:bodyPr vert="horz" lIns="91440" tIns="45720" rIns="91440" bIns="45720" rtlCol="0">
            <a:normAutofit fontScale="85000" lnSpcReduction="10000"/>
          </a:bodyPr>
          <a:lstStyle>
            <a:defPPr>
              <a:defRPr lang="en-US"/>
            </a:defPPr>
            <a:lvl1pPr marL="342900" indent="-342900">
              <a:lnSpc>
                <a:spcPct val="110000"/>
              </a:lnSpc>
              <a:spcBef>
                <a:spcPts val="936"/>
              </a:spcBef>
              <a:spcAft>
                <a:spcPts val="600"/>
              </a:spcAft>
              <a:buFont typeface="Arial"/>
              <a:buChar char="•"/>
              <a:defRPr sz="1400">
                <a:ln>
                  <a:noFill/>
                </a:ln>
                <a:solidFill>
                  <a:srgbClr val="333334"/>
                </a:solidFill>
                <a:latin typeface="Arial"/>
                <a:cs typeface="Arial"/>
              </a:defRPr>
            </a:lvl1pPr>
            <a:lvl2pPr marL="742950" indent="-285750">
              <a:spcBef>
                <a:spcPct val="20000"/>
              </a:spcBef>
              <a:buFont typeface="Arial"/>
              <a:buChar char="–"/>
              <a:defRPr sz="1600">
                <a:ln>
                  <a:noFill/>
                </a:ln>
                <a:solidFill>
                  <a:srgbClr val="333334"/>
                </a:solidFill>
                <a:latin typeface="Arial"/>
                <a:cs typeface="Arial"/>
              </a:defRPr>
            </a:lvl2pPr>
            <a:lvl3pPr marL="1143000" indent="-228600">
              <a:spcBef>
                <a:spcPct val="20000"/>
              </a:spcBef>
              <a:buFont typeface="Arial"/>
              <a:buChar char="•"/>
              <a:defRPr sz="1400">
                <a:ln>
                  <a:noFill/>
                </a:ln>
                <a:solidFill>
                  <a:srgbClr val="333334"/>
                </a:solidFill>
                <a:latin typeface="Arial"/>
                <a:cs typeface="Arial"/>
              </a:defRPr>
            </a:lvl3pPr>
            <a:lvl4pPr marL="1600200" indent="-228600">
              <a:spcBef>
                <a:spcPct val="20000"/>
              </a:spcBef>
              <a:buFont typeface="Arial"/>
              <a:buChar char="–"/>
              <a:defRPr sz="1200">
                <a:ln>
                  <a:noFill/>
                </a:ln>
                <a:solidFill>
                  <a:srgbClr val="333334"/>
                </a:solidFill>
                <a:latin typeface="Arial"/>
                <a:cs typeface="Arial"/>
              </a:defRPr>
            </a:lvl4pPr>
            <a:lvl5pPr marL="2057400" indent="-228600">
              <a:spcBef>
                <a:spcPct val="20000"/>
              </a:spcBef>
              <a:buFont typeface="Arial"/>
              <a:buChar char="»"/>
              <a:defRPr sz="1200">
                <a:ln>
                  <a:noFill/>
                </a:ln>
                <a:solidFill>
                  <a:srgbClr val="333334"/>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000" dirty="0">
                <a:solidFill>
                  <a:schemeClr val="accent1">
                    <a:lumMod val="50000"/>
                  </a:schemeClr>
                </a:solidFill>
              </a:rPr>
              <a:t>Track the minimum and maximum value for each block</a:t>
            </a:r>
          </a:p>
          <a:p>
            <a:r>
              <a:rPr lang="en-US" sz="2000" dirty="0">
                <a:solidFill>
                  <a:schemeClr val="accent1">
                    <a:lumMod val="50000"/>
                  </a:schemeClr>
                </a:solidFill>
              </a:rPr>
              <a:t>Skip over blocks that don’t contain relevant data</a:t>
            </a:r>
          </a:p>
        </p:txBody>
      </p:sp>
      <p:sp>
        <p:nvSpPr>
          <p:cNvPr id="8" name="Rectangle 7"/>
          <p:cNvSpPr/>
          <p:nvPr/>
        </p:nvSpPr>
        <p:spPr>
          <a:xfrm>
            <a:off x="481695" y="2733640"/>
            <a:ext cx="4291388"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accent2"/>
              </a:solidFill>
              <a:latin typeface="Arial"/>
              <a:cs typeface="Arial"/>
            </a:endParaRPr>
          </a:p>
        </p:txBody>
      </p:sp>
      <p:grpSp>
        <p:nvGrpSpPr>
          <p:cNvPr id="9" name="Group 8"/>
          <p:cNvGrpSpPr/>
          <p:nvPr/>
        </p:nvGrpSpPr>
        <p:grpSpPr>
          <a:xfrm>
            <a:off x="5343020" y="1124750"/>
            <a:ext cx="3272340" cy="1798377"/>
            <a:chOff x="5343020" y="1124750"/>
            <a:chExt cx="3272340" cy="1798377"/>
          </a:xfrm>
        </p:grpSpPr>
        <p:sp>
          <p:nvSpPr>
            <p:cNvPr id="10" name="Rectangle 9"/>
            <p:cNvSpPr/>
            <p:nvPr/>
          </p:nvSpPr>
          <p:spPr>
            <a:xfrm>
              <a:off x="7272863" y="1148227"/>
              <a:ext cx="1342497" cy="583637"/>
            </a:xfrm>
            <a:prstGeom prst="rect">
              <a:avLst/>
            </a:prstGeom>
            <a:solidFill>
              <a:schemeClr val="accent1"/>
            </a:solidFill>
            <a:ln>
              <a:solidFill>
                <a:srgbClr val="BBE0E3"/>
              </a:solidFill>
            </a:ln>
            <a:effectLst/>
          </p:spPr>
          <p:style>
            <a:lnRef idx="1">
              <a:schemeClr val="accent2"/>
            </a:lnRef>
            <a:fillRef idx="3">
              <a:schemeClr val="accent2"/>
            </a:fillRef>
            <a:effectRef idx="2">
              <a:schemeClr val="accent2"/>
            </a:effectRef>
            <a:fontRef idx="minor">
              <a:schemeClr val="lt1"/>
            </a:fontRef>
          </p:style>
          <p:txBody>
            <a:bodyPr rtlCol="0" anchor="ctr"/>
            <a:lstStyle/>
            <a:p>
              <a:r>
                <a:rPr lang="en-US" sz="1000" dirty="0" smtClean="0">
                  <a:solidFill>
                    <a:schemeClr val="accent1">
                      <a:lumMod val="50000"/>
                    </a:schemeClr>
                  </a:solidFill>
                </a:rPr>
                <a:t>10 | 13 | 14 | 26 |…</a:t>
              </a:r>
            </a:p>
            <a:p>
              <a:endParaRPr lang="en-US" sz="1000" dirty="0" smtClean="0">
                <a:solidFill>
                  <a:schemeClr val="accent1">
                    <a:lumMod val="50000"/>
                  </a:schemeClr>
                </a:solidFill>
              </a:endParaRPr>
            </a:p>
            <a:p>
              <a:pPr algn="r"/>
              <a:r>
                <a:rPr lang="en-US" sz="1000" dirty="0" smtClean="0">
                  <a:solidFill>
                    <a:schemeClr val="accent1">
                      <a:lumMod val="50000"/>
                    </a:schemeClr>
                  </a:solidFill>
                </a:rPr>
                <a:t>… | 100 | 245 | 324</a:t>
              </a:r>
            </a:p>
          </p:txBody>
        </p:sp>
        <p:sp>
          <p:nvSpPr>
            <p:cNvPr id="11" name="Rectangle 10"/>
            <p:cNvSpPr/>
            <p:nvPr/>
          </p:nvSpPr>
          <p:spPr>
            <a:xfrm>
              <a:off x="7272863" y="1742648"/>
              <a:ext cx="1342497" cy="583637"/>
            </a:xfrm>
            <a:prstGeom prst="rect">
              <a:avLst/>
            </a:prstGeom>
            <a:solidFill>
              <a:schemeClr val="accent1"/>
            </a:solidFill>
            <a:ln>
              <a:solidFill>
                <a:srgbClr val="BBE0E3"/>
              </a:solidFill>
            </a:ln>
            <a:effectLst/>
          </p:spPr>
          <p:style>
            <a:lnRef idx="1">
              <a:schemeClr val="accent2"/>
            </a:lnRef>
            <a:fillRef idx="3">
              <a:schemeClr val="accent2"/>
            </a:fillRef>
            <a:effectRef idx="2">
              <a:schemeClr val="accent2"/>
            </a:effectRef>
            <a:fontRef idx="minor">
              <a:schemeClr val="lt1"/>
            </a:fontRef>
          </p:style>
          <p:txBody>
            <a:bodyPr rtlCol="0" anchor="ctr"/>
            <a:lstStyle/>
            <a:p>
              <a:r>
                <a:rPr lang="en-US" sz="1050" dirty="0" smtClean="0">
                  <a:solidFill>
                    <a:schemeClr val="accent1">
                      <a:lumMod val="50000"/>
                    </a:schemeClr>
                  </a:solidFill>
                </a:rPr>
                <a:t>375 | 393 | 417…</a:t>
              </a:r>
            </a:p>
            <a:p>
              <a:pPr algn="ctr"/>
              <a:endParaRPr lang="en-US" sz="1050" dirty="0" smtClean="0">
                <a:solidFill>
                  <a:schemeClr val="accent1">
                    <a:lumMod val="50000"/>
                  </a:schemeClr>
                </a:solidFill>
              </a:endParaRPr>
            </a:p>
            <a:p>
              <a:pPr algn="r"/>
              <a:r>
                <a:rPr lang="en-US" sz="1050" dirty="0" smtClean="0">
                  <a:solidFill>
                    <a:schemeClr val="accent1">
                      <a:lumMod val="50000"/>
                    </a:schemeClr>
                  </a:solidFill>
                </a:rPr>
                <a:t>… 512 | 549 | 623</a:t>
              </a:r>
            </a:p>
          </p:txBody>
        </p:sp>
        <p:sp>
          <p:nvSpPr>
            <p:cNvPr id="12" name="Rectangle 11"/>
            <p:cNvSpPr/>
            <p:nvPr/>
          </p:nvSpPr>
          <p:spPr>
            <a:xfrm>
              <a:off x="7272863" y="2337069"/>
              <a:ext cx="1342497" cy="583637"/>
            </a:xfrm>
            <a:prstGeom prst="rect">
              <a:avLst/>
            </a:prstGeom>
            <a:solidFill>
              <a:schemeClr val="accent1"/>
            </a:solidFill>
            <a:ln>
              <a:solidFill>
                <a:srgbClr val="BBE0E3"/>
              </a:solidFill>
            </a:ln>
            <a:effectLst/>
          </p:spPr>
          <p:style>
            <a:lnRef idx="1">
              <a:schemeClr val="accent2"/>
            </a:lnRef>
            <a:fillRef idx="3">
              <a:schemeClr val="accent2"/>
            </a:fillRef>
            <a:effectRef idx="2">
              <a:schemeClr val="accent2"/>
            </a:effectRef>
            <a:fontRef idx="minor">
              <a:schemeClr val="lt1"/>
            </a:fontRef>
          </p:style>
          <p:txBody>
            <a:bodyPr rtlCol="0" anchor="ctr"/>
            <a:lstStyle/>
            <a:p>
              <a:r>
                <a:rPr lang="en-US" sz="1050" dirty="0" smtClean="0">
                  <a:solidFill>
                    <a:schemeClr val="accent1">
                      <a:lumMod val="50000"/>
                    </a:schemeClr>
                  </a:solidFill>
                </a:rPr>
                <a:t>637 | 712 | 809 …</a:t>
              </a:r>
            </a:p>
            <a:p>
              <a:pPr algn="ctr"/>
              <a:endParaRPr lang="en-US" sz="1050" dirty="0" smtClean="0">
                <a:solidFill>
                  <a:schemeClr val="accent1">
                    <a:lumMod val="50000"/>
                  </a:schemeClr>
                </a:solidFill>
              </a:endParaRPr>
            </a:p>
            <a:p>
              <a:pPr algn="r"/>
              <a:r>
                <a:rPr lang="en-US" sz="1050" dirty="0" smtClean="0">
                  <a:solidFill>
                    <a:schemeClr val="accent1">
                      <a:lumMod val="50000"/>
                    </a:schemeClr>
                  </a:solidFill>
                </a:rPr>
                <a:t>… | 834 | 921 | 959</a:t>
              </a:r>
            </a:p>
          </p:txBody>
        </p:sp>
        <p:cxnSp>
          <p:nvCxnSpPr>
            <p:cNvPr id="14" name="Straight Connector 13"/>
            <p:cNvCxnSpPr/>
            <p:nvPr/>
          </p:nvCxnSpPr>
          <p:spPr>
            <a:xfrm>
              <a:off x="5406334" y="1153811"/>
              <a:ext cx="1843050" cy="17892"/>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402103" y="1724756"/>
              <a:ext cx="1843050" cy="17892"/>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97872" y="2319178"/>
              <a:ext cx="1843050" cy="17892"/>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397872" y="2894340"/>
              <a:ext cx="1843050" cy="17892"/>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382247" y="1124750"/>
              <a:ext cx="341572" cy="261610"/>
            </a:xfrm>
            <a:prstGeom prst="rect">
              <a:avLst/>
            </a:prstGeom>
            <a:noFill/>
          </p:spPr>
          <p:txBody>
            <a:bodyPr wrap="none" rtlCol="0">
              <a:spAutoFit/>
            </a:bodyPr>
            <a:lstStyle/>
            <a:p>
              <a:pPr algn="ctr"/>
              <a:r>
                <a:rPr lang="en-US" sz="1050" dirty="0" smtClean="0"/>
                <a:t>10</a:t>
              </a:r>
              <a:endParaRPr lang="en-US" sz="1050" dirty="0"/>
            </a:p>
          </p:txBody>
        </p:sp>
        <p:sp>
          <p:nvSpPr>
            <p:cNvPr id="20" name="TextBox 19"/>
            <p:cNvSpPr txBox="1"/>
            <p:nvPr/>
          </p:nvSpPr>
          <p:spPr>
            <a:xfrm>
              <a:off x="5343020" y="1496149"/>
              <a:ext cx="420026" cy="261610"/>
            </a:xfrm>
            <a:prstGeom prst="rect">
              <a:avLst/>
            </a:prstGeom>
            <a:noFill/>
          </p:spPr>
          <p:txBody>
            <a:bodyPr wrap="none" rtlCol="0">
              <a:spAutoFit/>
            </a:bodyPr>
            <a:lstStyle/>
            <a:p>
              <a:pPr algn="ctr"/>
              <a:r>
                <a:rPr lang="en-US" sz="1050" dirty="0" smtClean="0"/>
                <a:t>324</a:t>
              </a:r>
              <a:endParaRPr lang="en-US" sz="1050" dirty="0"/>
            </a:p>
          </p:txBody>
        </p:sp>
        <p:sp>
          <p:nvSpPr>
            <p:cNvPr id="21" name="TextBox 20"/>
            <p:cNvSpPr txBox="1"/>
            <p:nvPr/>
          </p:nvSpPr>
          <p:spPr>
            <a:xfrm>
              <a:off x="5343020" y="1730910"/>
              <a:ext cx="420026" cy="261610"/>
            </a:xfrm>
            <a:prstGeom prst="rect">
              <a:avLst/>
            </a:prstGeom>
            <a:noFill/>
          </p:spPr>
          <p:txBody>
            <a:bodyPr wrap="none" rtlCol="0">
              <a:spAutoFit/>
            </a:bodyPr>
            <a:lstStyle/>
            <a:p>
              <a:pPr algn="ctr"/>
              <a:r>
                <a:rPr lang="en-US" sz="1050" dirty="0" smtClean="0"/>
                <a:t>375</a:t>
              </a:r>
              <a:endParaRPr lang="en-US" sz="1050" dirty="0"/>
            </a:p>
          </p:txBody>
        </p:sp>
        <p:sp>
          <p:nvSpPr>
            <p:cNvPr id="22" name="TextBox 21"/>
            <p:cNvSpPr txBox="1"/>
            <p:nvPr/>
          </p:nvSpPr>
          <p:spPr>
            <a:xfrm>
              <a:off x="5343020" y="2078833"/>
              <a:ext cx="420026" cy="261610"/>
            </a:xfrm>
            <a:prstGeom prst="rect">
              <a:avLst/>
            </a:prstGeom>
            <a:noFill/>
          </p:spPr>
          <p:txBody>
            <a:bodyPr wrap="none" rtlCol="0">
              <a:spAutoFit/>
            </a:bodyPr>
            <a:lstStyle/>
            <a:p>
              <a:pPr algn="ctr"/>
              <a:r>
                <a:rPr lang="en-US" sz="1050" dirty="0" smtClean="0"/>
                <a:t>623</a:t>
              </a:r>
              <a:endParaRPr lang="en-US" sz="1050" dirty="0"/>
            </a:p>
          </p:txBody>
        </p:sp>
        <p:sp>
          <p:nvSpPr>
            <p:cNvPr id="23" name="TextBox 22"/>
            <p:cNvSpPr txBox="1"/>
            <p:nvPr/>
          </p:nvSpPr>
          <p:spPr>
            <a:xfrm>
              <a:off x="5343020" y="2313593"/>
              <a:ext cx="420026" cy="261610"/>
            </a:xfrm>
            <a:prstGeom prst="rect">
              <a:avLst/>
            </a:prstGeom>
            <a:noFill/>
          </p:spPr>
          <p:txBody>
            <a:bodyPr wrap="none" rtlCol="0">
              <a:spAutoFit/>
            </a:bodyPr>
            <a:lstStyle/>
            <a:p>
              <a:pPr algn="ctr"/>
              <a:r>
                <a:rPr lang="en-US" sz="1050" dirty="0" smtClean="0"/>
                <a:t>637</a:t>
              </a:r>
              <a:endParaRPr lang="en-US" sz="1050" dirty="0"/>
            </a:p>
          </p:txBody>
        </p:sp>
        <p:sp>
          <p:nvSpPr>
            <p:cNvPr id="24" name="TextBox 23"/>
            <p:cNvSpPr txBox="1"/>
            <p:nvPr/>
          </p:nvSpPr>
          <p:spPr>
            <a:xfrm>
              <a:off x="5343020" y="2661517"/>
              <a:ext cx="420026" cy="261610"/>
            </a:xfrm>
            <a:prstGeom prst="rect">
              <a:avLst/>
            </a:prstGeom>
            <a:noFill/>
          </p:spPr>
          <p:txBody>
            <a:bodyPr wrap="none" rtlCol="0">
              <a:spAutoFit/>
            </a:bodyPr>
            <a:lstStyle/>
            <a:p>
              <a:pPr algn="ctr"/>
              <a:r>
                <a:rPr lang="en-US" sz="1050" dirty="0" smtClean="0"/>
                <a:t>959</a:t>
              </a:r>
              <a:endParaRPr lang="en-US" sz="1050" dirty="0"/>
            </a:p>
          </p:txBody>
        </p:sp>
      </p:grpSp>
    </p:spTree>
    <p:extLst>
      <p:ext uri="{BB962C8B-B14F-4D97-AF65-F5344CB8AC3E}">
        <p14:creationId xmlns:p14="http://schemas.microsoft.com/office/powerpoint/2010/main" val="339238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p:cNvGrpSpPr/>
          <p:nvPr/>
        </p:nvGrpSpPr>
        <p:grpSpPr>
          <a:xfrm>
            <a:off x="296172" y="911742"/>
            <a:ext cx="7728606" cy="2027361"/>
            <a:chOff x="296172" y="911742"/>
            <a:chExt cx="7728606" cy="2027361"/>
          </a:xfrm>
        </p:grpSpPr>
        <p:grpSp>
          <p:nvGrpSpPr>
            <p:cNvPr id="119" name="Group 118"/>
            <p:cNvGrpSpPr/>
            <p:nvPr/>
          </p:nvGrpSpPr>
          <p:grpSpPr>
            <a:xfrm>
              <a:off x="761861" y="911742"/>
              <a:ext cx="7262917" cy="1004003"/>
              <a:chOff x="761861" y="911742"/>
              <a:chExt cx="7262917" cy="1004003"/>
            </a:xfrm>
          </p:grpSpPr>
          <p:grpSp>
            <p:nvGrpSpPr>
              <p:cNvPr id="136" name="Group 135"/>
              <p:cNvGrpSpPr/>
              <p:nvPr/>
            </p:nvGrpSpPr>
            <p:grpSpPr>
              <a:xfrm>
                <a:off x="761861" y="911742"/>
                <a:ext cx="7262917" cy="1004003"/>
                <a:chOff x="761861" y="911742"/>
                <a:chExt cx="7262917" cy="1004003"/>
              </a:xfrm>
            </p:grpSpPr>
            <p:grpSp>
              <p:nvGrpSpPr>
                <p:cNvPr id="141" name="Group 140"/>
                <p:cNvGrpSpPr/>
                <p:nvPr/>
              </p:nvGrpSpPr>
              <p:grpSpPr>
                <a:xfrm>
                  <a:off x="1146339" y="911742"/>
                  <a:ext cx="6446833" cy="1004003"/>
                  <a:chOff x="1475840" y="891822"/>
                  <a:chExt cx="7584036" cy="835378"/>
                </a:xfrm>
                <a:solidFill>
                  <a:srgbClr val="1F497D">
                    <a:lumMod val="75000"/>
                  </a:srgbClr>
                </a:solidFill>
              </p:grpSpPr>
              <p:sp>
                <p:nvSpPr>
                  <p:cNvPr id="145" name="Rectangle 144"/>
                  <p:cNvSpPr/>
                  <p:nvPr/>
                </p:nvSpPr>
                <p:spPr>
                  <a:xfrm>
                    <a:off x="1634066" y="891822"/>
                    <a:ext cx="7258756" cy="835378"/>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46" name="Oval 145"/>
                  <p:cNvSpPr/>
                  <p:nvPr/>
                </p:nvSpPr>
                <p:spPr>
                  <a:xfrm flipH="1">
                    <a:off x="1475840"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47" name="Oval 146"/>
                  <p:cNvSpPr/>
                  <p:nvPr/>
                </p:nvSpPr>
                <p:spPr>
                  <a:xfrm flipH="1">
                    <a:off x="8743425" y="891822"/>
                    <a:ext cx="316451" cy="835378"/>
                  </a:xfrm>
                  <a:prstGeom prst="ellipse">
                    <a:avLst/>
                  </a:prstGeom>
                  <a:grp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nvGrpSpPr>
                <p:cNvPr id="142" name="Group 141"/>
                <p:cNvGrpSpPr/>
                <p:nvPr/>
              </p:nvGrpSpPr>
              <p:grpSpPr>
                <a:xfrm>
                  <a:off x="761861" y="1212176"/>
                  <a:ext cx="7262917" cy="404963"/>
                  <a:chOff x="761861" y="1212176"/>
                  <a:chExt cx="7262917" cy="404963"/>
                </a:xfrm>
              </p:grpSpPr>
              <p:sp>
                <p:nvSpPr>
                  <p:cNvPr id="143" name="Right Arrow 142"/>
                  <p:cNvSpPr/>
                  <p:nvPr/>
                </p:nvSpPr>
                <p:spPr>
                  <a:xfrm>
                    <a:off x="7451167"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sp>
                <p:nvSpPr>
                  <p:cNvPr id="144" name="Right Arrow 143"/>
                  <p:cNvSpPr/>
                  <p:nvPr/>
                </p:nvSpPr>
                <p:spPr>
                  <a:xfrm>
                    <a:off x="761861" y="1212176"/>
                    <a:ext cx="573611" cy="404963"/>
                  </a:xfrm>
                  <a:prstGeom prst="rightArrow">
                    <a:avLst>
                      <a:gd name="adj1" fmla="val 50000"/>
                      <a:gd name="adj2" fmla="val 73308"/>
                    </a:avLst>
                  </a:prstGeom>
                  <a:solidFill>
                    <a:srgbClr val="82A5D0"/>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mn-lt"/>
                      <a:ea typeface="+mn-ea"/>
                      <a:cs typeface="+mn-cs"/>
                    </a:endParaRPr>
                  </a:p>
                </p:txBody>
              </p:sp>
            </p:grpSp>
          </p:grpSp>
          <p:sp>
            <p:nvSpPr>
              <p:cNvPr id="137" name="Chevron 136"/>
              <p:cNvSpPr/>
              <p:nvPr/>
            </p:nvSpPr>
            <p:spPr>
              <a:xfrm>
                <a:off x="1423267" y="1026114"/>
                <a:ext cx="210997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Collect</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38" name="Chevron 137"/>
              <p:cNvSpPr/>
              <p:nvPr/>
            </p:nvSpPr>
            <p:spPr>
              <a:xfrm>
                <a:off x="3226003" y="1026114"/>
                <a:ext cx="2216505"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Process</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39" name="Chevron 138"/>
              <p:cNvSpPr/>
              <p:nvPr/>
            </p:nvSpPr>
            <p:spPr>
              <a:xfrm>
                <a:off x="5135272" y="1026114"/>
                <a:ext cx="2104330" cy="778916"/>
              </a:xfrm>
              <a:prstGeom prst="chevron">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tIns="0" rtlCol="0" anchor="t"/>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Analyze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40" name="Parallelogram 139"/>
              <p:cNvSpPr/>
              <p:nvPr/>
            </p:nvSpPr>
            <p:spPr>
              <a:xfrm>
                <a:off x="1423268" y="1415572"/>
                <a:ext cx="5816334" cy="389458"/>
              </a:xfrm>
              <a:prstGeom prst="parallelogram">
                <a:avLst>
                  <a:gd name="adj" fmla="val 96274"/>
                </a:avLst>
              </a:prstGeom>
              <a:solidFill>
                <a:srgbClr val="4F81BD"/>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200" dirty="0" smtClean="0">
                    <a:solidFill>
                      <a:schemeClr val="bg1"/>
                    </a:solidFill>
                    <a:effectLst>
                      <a:outerShdw blurRad="38100" dist="38100" dir="2700000" algn="tl">
                        <a:srgbClr val="000000">
                          <a:alpha val="43137"/>
                        </a:srgbClr>
                      </a:outerShdw>
                    </a:effectLst>
                    <a:latin typeface="Calibri" panose="020F0502020204030204" pitchFamily="34" charset="0"/>
                  </a:rPr>
                  <a:t>Store</a:t>
                </a:r>
                <a:endParaRPr lang="en-US" sz="2200" dirty="0">
                  <a:solidFill>
                    <a:schemeClr val="bg1"/>
                  </a:solidFill>
                  <a:effectLst>
                    <a:outerShdw blurRad="38100" dist="38100" dir="2700000" algn="tl">
                      <a:srgbClr val="000000">
                        <a:alpha val="43137"/>
                      </a:srgbClr>
                    </a:outerShdw>
                  </a:effectLst>
                  <a:latin typeface="Calibri" panose="020F0502020204030204" pitchFamily="34" charset="0"/>
                </a:endParaRPr>
              </a:p>
            </p:txBody>
          </p:sp>
        </p:grpSp>
        <p:grpSp>
          <p:nvGrpSpPr>
            <p:cNvPr id="120" name="Group 119"/>
            <p:cNvGrpSpPr/>
            <p:nvPr/>
          </p:nvGrpSpPr>
          <p:grpSpPr>
            <a:xfrm>
              <a:off x="296172" y="1343551"/>
              <a:ext cx="2490352" cy="1578300"/>
              <a:chOff x="296172" y="1343551"/>
              <a:chExt cx="2490352" cy="1578300"/>
            </a:xfrm>
          </p:grpSpPr>
          <p:sp>
            <p:nvSpPr>
              <p:cNvPr id="133" name="Rectangle 132"/>
              <p:cNvSpPr/>
              <p:nvPr/>
            </p:nvSpPr>
            <p:spPr>
              <a:xfrm>
                <a:off x="296172" y="2213965"/>
                <a:ext cx="2144918" cy="707886"/>
              </a:xfrm>
              <a:prstGeom prst="rect">
                <a:avLst/>
              </a:prstGeom>
            </p:spPr>
            <p:txBody>
              <a:bodyPr wrap="square">
                <a:spAutoFit/>
              </a:bodyPr>
              <a:lstStyle/>
              <a:p>
                <a:pPr algn="ctr"/>
                <a:r>
                  <a:rPr lang="en-US" sz="2000" dirty="0">
                    <a:solidFill>
                      <a:schemeClr val="tx2"/>
                    </a:solidFill>
                    <a:latin typeface="Century Gothic" panose="020B0502020202020204" pitchFamily="34" charset="0"/>
                  </a:rPr>
                  <a:t>Data </a:t>
                </a:r>
                <a:r>
                  <a:rPr lang="en-US" sz="2000" dirty="0" smtClean="0">
                    <a:solidFill>
                      <a:schemeClr val="tx2"/>
                    </a:solidFill>
                    <a:latin typeface="Century Gothic" panose="020B0502020202020204" pitchFamily="34" charset="0"/>
                  </a:rPr>
                  <a:t>Collection</a:t>
                </a:r>
              </a:p>
              <a:p>
                <a:pPr algn="ctr"/>
                <a:r>
                  <a:rPr lang="en-US" sz="2000" dirty="0" smtClean="0">
                    <a:solidFill>
                      <a:schemeClr val="tx2"/>
                    </a:solidFill>
                    <a:latin typeface="Century Gothic" panose="020B0502020202020204" pitchFamily="34" charset="0"/>
                  </a:rPr>
                  <a:t>and Storage</a:t>
                </a:r>
                <a:endParaRPr lang="en-US" sz="1400" dirty="0">
                  <a:solidFill>
                    <a:schemeClr val="tx2"/>
                  </a:solidFill>
                </a:endParaRPr>
              </a:p>
            </p:txBody>
          </p:sp>
          <p:cxnSp>
            <p:nvCxnSpPr>
              <p:cNvPr id="134" name="Straight Arrow Connector 133"/>
              <p:cNvCxnSpPr/>
              <p:nvPr/>
            </p:nvCxnSpPr>
            <p:spPr>
              <a:xfrm flipH="1">
                <a:off x="1711263" y="1449701"/>
                <a:ext cx="971552" cy="764264"/>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5" name="Oval 134"/>
              <p:cNvSpPr/>
              <p:nvPr/>
            </p:nvSpPr>
            <p:spPr>
              <a:xfrm>
                <a:off x="2579106" y="1343551"/>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21" name="Group 120"/>
            <p:cNvGrpSpPr/>
            <p:nvPr/>
          </p:nvGrpSpPr>
          <p:grpSpPr>
            <a:xfrm>
              <a:off x="4807000" y="1139413"/>
              <a:ext cx="1495922" cy="1799690"/>
              <a:chOff x="4781122" y="1087657"/>
              <a:chExt cx="1495922" cy="1799690"/>
            </a:xfrm>
          </p:grpSpPr>
          <p:sp>
            <p:nvSpPr>
              <p:cNvPr id="130" name="Rectangle 129"/>
              <p:cNvSpPr/>
              <p:nvPr/>
            </p:nvSpPr>
            <p:spPr>
              <a:xfrm>
                <a:off x="4781122" y="2179461"/>
                <a:ext cx="1495922"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a:t>
                </a:r>
              </a:p>
              <a:p>
                <a:pPr algn="ctr"/>
                <a:r>
                  <a:rPr lang="en-US" sz="2000" dirty="0" smtClean="0">
                    <a:solidFill>
                      <a:schemeClr val="tx2"/>
                    </a:solidFill>
                    <a:latin typeface="Century Gothic" panose="020B0502020202020204" pitchFamily="34" charset="0"/>
                  </a:rPr>
                  <a:t>Processing</a:t>
                </a:r>
              </a:p>
            </p:txBody>
          </p:sp>
          <p:cxnSp>
            <p:nvCxnSpPr>
              <p:cNvPr id="131" name="Straight Arrow Connector 130"/>
              <p:cNvCxnSpPr/>
              <p:nvPr/>
            </p:nvCxnSpPr>
            <p:spPr>
              <a:xfrm>
                <a:off x="4930046" y="1188275"/>
                <a:ext cx="495210" cy="102569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2" name="Oval 131"/>
              <p:cNvSpPr/>
              <p:nvPr/>
            </p:nvSpPr>
            <p:spPr>
              <a:xfrm>
                <a:off x="4850130"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122" name="Group 121"/>
            <p:cNvGrpSpPr/>
            <p:nvPr/>
          </p:nvGrpSpPr>
          <p:grpSpPr>
            <a:xfrm>
              <a:off x="2719570" y="1165291"/>
              <a:ext cx="1495923" cy="1771949"/>
              <a:chOff x="2641936" y="1087657"/>
              <a:chExt cx="1495923" cy="1771949"/>
            </a:xfrm>
          </p:grpSpPr>
          <p:cxnSp>
            <p:nvCxnSpPr>
              <p:cNvPr id="127" name="Straight Arrow Connector 126"/>
              <p:cNvCxnSpPr/>
              <p:nvPr/>
            </p:nvCxnSpPr>
            <p:spPr>
              <a:xfrm flipH="1">
                <a:off x="3390182" y="1208484"/>
                <a:ext cx="251071" cy="1005481"/>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3533242" y="1087657"/>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29" name="Rectangle 128"/>
              <p:cNvSpPr/>
              <p:nvPr/>
            </p:nvSpPr>
            <p:spPr>
              <a:xfrm>
                <a:off x="2641936" y="2151720"/>
                <a:ext cx="1495923" cy="707886"/>
              </a:xfrm>
              <a:prstGeom prst="rect">
                <a:avLst/>
              </a:prstGeom>
            </p:spPr>
            <p:txBody>
              <a:bodyPr wrap="none">
                <a:spAutoFit/>
              </a:bodyPr>
              <a:lstStyle/>
              <a:p>
                <a:pPr algn="ctr"/>
                <a:r>
                  <a:rPr lang="en-US" sz="2000" dirty="0" smtClean="0">
                    <a:solidFill>
                      <a:schemeClr val="tx2"/>
                    </a:solidFill>
                    <a:latin typeface="Century Gothic" panose="020B0502020202020204" pitchFamily="34" charset="0"/>
                  </a:rPr>
                  <a:t>Event</a:t>
                </a:r>
              </a:p>
              <a:p>
                <a:pPr algn="ctr"/>
                <a:r>
                  <a:rPr lang="en-US" sz="2000" dirty="0" smtClean="0">
                    <a:solidFill>
                      <a:schemeClr val="tx2"/>
                    </a:solidFill>
                    <a:latin typeface="Century Gothic" panose="020B0502020202020204" pitchFamily="34" charset="0"/>
                  </a:rPr>
                  <a:t>Processing</a:t>
                </a:r>
                <a:endParaRPr lang="en-US" dirty="0">
                  <a:solidFill>
                    <a:schemeClr val="tx2"/>
                  </a:solidFill>
                </a:endParaRPr>
              </a:p>
            </p:txBody>
          </p:sp>
        </p:grpSp>
        <p:grpSp>
          <p:nvGrpSpPr>
            <p:cNvPr id="123" name="Group 122"/>
            <p:cNvGrpSpPr/>
            <p:nvPr/>
          </p:nvGrpSpPr>
          <p:grpSpPr>
            <a:xfrm>
              <a:off x="5980019" y="1309422"/>
              <a:ext cx="1811810" cy="1629681"/>
              <a:chOff x="5980019" y="1309422"/>
              <a:chExt cx="1811810" cy="1629681"/>
            </a:xfrm>
          </p:grpSpPr>
          <p:cxnSp>
            <p:nvCxnSpPr>
              <p:cNvPr id="124" name="Straight Arrow Connector 123"/>
              <p:cNvCxnSpPr/>
              <p:nvPr/>
            </p:nvCxnSpPr>
            <p:spPr>
              <a:xfrm>
                <a:off x="6079403" y="1430249"/>
                <a:ext cx="931639" cy="783716"/>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5" name="Oval 124"/>
              <p:cNvSpPr/>
              <p:nvPr/>
            </p:nvSpPr>
            <p:spPr>
              <a:xfrm>
                <a:off x="5980019" y="1309422"/>
                <a:ext cx="207418" cy="212299"/>
              </a:xfrm>
              <a:prstGeom prst="ellipse">
                <a:avLst/>
              </a:prstGeom>
              <a:solidFill>
                <a:schemeClr val="tx1"/>
              </a:solidFill>
              <a:ln>
                <a:solidFill>
                  <a:schemeClr val="bg1"/>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126" name="Rectangle 125"/>
              <p:cNvSpPr/>
              <p:nvPr/>
            </p:nvSpPr>
            <p:spPr>
              <a:xfrm>
                <a:off x="6646964" y="2231217"/>
                <a:ext cx="1144865" cy="707886"/>
              </a:xfrm>
              <a:prstGeom prst="rect">
                <a:avLst/>
              </a:prstGeom>
            </p:spPr>
            <p:txBody>
              <a:bodyPr wrap="none">
                <a:spAutoFit/>
              </a:bodyPr>
              <a:lstStyle/>
              <a:p>
                <a:r>
                  <a:rPr lang="en-US" sz="2000" dirty="0" smtClean="0">
                    <a:solidFill>
                      <a:schemeClr val="tx2"/>
                    </a:solidFill>
                    <a:latin typeface="Century Gothic" panose="020B0502020202020204" pitchFamily="34" charset="0"/>
                  </a:rPr>
                  <a:t> Data </a:t>
                </a:r>
              </a:p>
              <a:p>
                <a:pPr algn="ctr"/>
                <a:r>
                  <a:rPr lang="en-US" sz="2000" dirty="0" smtClean="0">
                    <a:solidFill>
                      <a:schemeClr val="tx2"/>
                    </a:solidFill>
                    <a:latin typeface="Century Gothic" panose="020B0502020202020204" pitchFamily="34" charset="0"/>
                  </a:rPr>
                  <a:t>Analysis</a:t>
                </a:r>
                <a:endParaRPr lang="en-US" dirty="0">
                  <a:solidFill>
                    <a:schemeClr val="tx2"/>
                  </a:solidFill>
                </a:endParaRPr>
              </a:p>
            </p:txBody>
          </p:sp>
        </p:grpSp>
      </p:grpSp>
      <p:sp>
        <p:nvSpPr>
          <p:cNvPr id="5" name="Title 4"/>
          <p:cNvSpPr>
            <a:spLocks noGrp="1"/>
          </p:cNvSpPr>
          <p:nvPr>
            <p:ph type="title"/>
          </p:nvPr>
        </p:nvSpPr>
        <p:spPr/>
        <p:txBody>
          <a:bodyPr/>
          <a:lstStyle/>
          <a:p>
            <a:r>
              <a:rPr lang="en-US" dirty="0" smtClean="0"/>
              <a:t>Primitive Patterns</a:t>
            </a:r>
            <a:endParaRPr lang="en-US" dirty="0"/>
          </a:p>
        </p:txBody>
      </p:sp>
      <p:grpSp>
        <p:nvGrpSpPr>
          <p:cNvPr id="53" name="Group 52"/>
          <p:cNvGrpSpPr/>
          <p:nvPr/>
        </p:nvGrpSpPr>
        <p:grpSpPr>
          <a:xfrm>
            <a:off x="5558424" y="2946018"/>
            <a:ext cx="1724197" cy="2170396"/>
            <a:chOff x="5558424" y="2946018"/>
            <a:chExt cx="1724197" cy="2170396"/>
          </a:xfrm>
        </p:grpSpPr>
        <p:grpSp>
          <p:nvGrpSpPr>
            <p:cNvPr id="54" name="Group 53"/>
            <p:cNvGrpSpPr/>
            <p:nvPr/>
          </p:nvGrpSpPr>
          <p:grpSpPr>
            <a:xfrm>
              <a:off x="5558424" y="2946018"/>
              <a:ext cx="1724197" cy="947828"/>
              <a:chOff x="5615574" y="3088894"/>
              <a:chExt cx="1724197" cy="1090443"/>
            </a:xfrm>
          </p:grpSpPr>
          <p:grpSp>
            <p:nvGrpSpPr>
              <p:cNvPr id="58" name="Group 57"/>
              <p:cNvGrpSpPr/>
              <p:nvPr/>
            </p:nvGrpSpPr>
            <p:grpSpPr>
              <a:xfrm>
                <a:off x="5615574" y="3116842"/>
                <a:ext cx="615874" cy="1062495"/>
                <a:chOff x="5615574" y="3116842"/>
                <a:chExt cx="615874" cy="1062495"/>
              </a:xfrm>
            </p:grpSpPr>
            <p:pic>
              <p:nvPicPr>
                <p:cNvPr id="62" name="Picture 61"/>
                <p:cNvPicPr>
                  <a:picLocks noChangeAspect="1"/>
                </p:cNvPicPr>
                <p:nvPr/>
              </p:nvPicPr>
              <p:blipFill>
                <a:blip r:embed="rId2"/>
                <a:stretch>
                  <a:fillRect/>
                </a:stretch>
              </p:blipFill>
              <p:spPr>
                <a:xfrm>
                  <a:off x="5624697" y="3116842"/>
                  <a:ext cx="598577" cy="715690"/>
                </a:xfrm>
                <a:prstGeom prst="rect">
                  <a:avLst/>
                </a:prstGeom>
              </p:spPr>
            </p:pic>
            <p:sp>
              <p:nvSpPr>
                <p:cNvPr id="63" name="Rectangle 62"/>
                <p:cNvSpPr/>
                <p:nvPr/>
              </p:nvSpPr>
              <p:spPr>
                <a:xfrm>
                  <a:off x="5615574" y="3754433"/>
                  <a:ext cx="615874" cy="424904"/>
                </a:xfrm>
                <a:prstGeom prst="rect">
                  <a:avLst/>
                </a:prstGeom>
              </p:spPr>
              <p:txBody>
                <a:bodyPr wrap="none">
                  <a:spAutoFit/>
                </a:bodyPr>
                <a:lstStyle/>
                <a:p>
                  <a:r>
                    <a:rPr lang="en-US" dirty="0" smtClean="0">
                      <a:solidFill>
                        <a:schemeClr val="accent2"/>
                      </a:solidFill>
                      <a:latin typeface="Calibri Light" panose="020F0302020204030204" pitchFamily="34" charset="0"/>
                    </a:rPr>
                    <a:t>EMR</a:t>
                  </a:r>
                  <a:endParaRPr lang="en-US" dirty="0">
                    <a:solidFill>
                      <a:schemeClr val="accent2"/>
                    </a:solidFill>
                  </a:endParaRPr>
                </a:p>
              </p:txBody>
            </p:sp>
          </p:grpSp>
          <p:grpSp>
            <p:nvGrpSpPr>
              <p:cNvPr id="59" name="Group 58"/>
              <p:cNvGrpSpPr/>
              <p:nvPr/>
            </p:nvGrpSpPr>
            <p:grpSpPr>
              <a:xfrm>
                <a:off x="6396564" y="3088894"/>
                <a:ext cx="943207" cy="1079136"/>
                <a:chOff x="6396564" y="3088894"/>
                <a:chExt cx="943207" cy="1079136"/>
              </a:xfrm>
            </p:grpSpPr>
            <p:pic>
              <p:nvPicPr>
                <p:cNvPr id="60" name="Picture 59" descr="RedShif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970" y="3088894"/>
                  <a:ext cx="846397" cy="771586"/>
                </a:xfrm>
                <a:prstGeom prst="rect">
                  <a:avLst/>
                </a:prstGeom>
              </p:spPr>
            </p:pic>
            <p:sp>
              <p:nvSpPr>
                <p:cNvPr id="61" name="Rectangle 60"/>
                <p:cNvSpPr/>
                <p:nvPr/>
              </p:nvSpPr>
              <p:spPr>
                <a:xfrm>
                  <a:off x="6396564" y="3743126"/>
                  <a:ext cx="943207" cy="424904"/>
                </a:xfrm>
                <a:prstGeom prst="rect">
                  <a:avLst/>
                </a:prstGeom>
              </p:spPr>
              <p:txBody>
                <a:bodyPr wrap="none">
                  <a:spAutoFit/>
                </a:bodyPr>
                <a:lstStyle/>
                <a:p>
                  <a:r>
                    <a:rPr lang="en-US" dirty="0" smtClean="0">
                      <a:solidFill>
                        <a:schemeClr val="accent2"/>
                      </a:solidFill>
                      <a:latin typeface="Calibri Light" panose="020F0302020204030204" pitchFamily="34" charset="0"/>
                    </a:rPr>
                    <a:t>Redshift</a:t>
                  </a:r>
                  <a:endParaRPr lang="en-US" dirty="0">
                    <a:solidFill>
                      <a:schemeClr val="accent2"/>
                    </a:solidFill>
                  </a:endParaRPr>
                </a:p>
              </p:txBody>
            </p:sp>
          </p:grpSp>
        </p:grpSp>
        <p:grpSp>
          <p:nvGrpSpPr>
            <p:cNvPr id="55" name="Group 54"/>
            <p:cNvGrpSpPr/>
            <p:nvPr/>
          </p:nvGrpSpPr>
          <p:grpSpPr>
            <a:xfrm>
              <a:off x="5763641" y="3882462"/>
              <a:ext cx="1066427" cy="1233952"/>
              <a:chOff x="5801741" y="3901512"/>
              <a:chExt cx="1066427" cy="1233952"/>
            </a:xfrm>
          </p:grpSpPr>
          <p:pic>
            <p:nvPicPr>
              <p:cNvPr id="56" name="Picture 2" descr="https://d2t8t6joz3mb9g.cloudfront.net/css/us-east-1/img/M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128" y="3901512"/>
                <a:ext cx="717688" cy="64826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a:xfrm>
                <a:off x="5801741" y="4489133"/>
                <a:ext cx="1066427" cy="646331"/>
              </a:xfrm>
              <a:prstGeom prst="rect">
                <a:avLst/>
              </a:prstGeom>
            </p:spPr>
            <p:txBody>
              <a:bodyPr wrap="square">
                <a:spAutoFit/>
              </a:bodyPr>
              <a:lstStyle/>
              <a:p>
                <a:pPr algn="ctr"/>
                <a:r>
                  <a:rPr lang="en-US" dirty="0" smtClean="0">
                    <a:solidFill>
                      <a:schemeClr val="accent2"/>
                    </a:solidFill>
                    <a:latin typeface="Calibri Light" panose="020F0302020204030204" pitchFamily="34" charset="0"/>
                  </a:rPr>
                  <a:t>Machine</a:t>
                </a:r>
              </a:p>
              <a:p>
                <a:pPr algn="ctr"/>
                <a:r>
                  <a:rPr lang="en-US" dirty="0" smtClean="0">
                    <a:solidFill>
                      <a:schemeClr val="accent2"/>
                    </a:solidFill>
                    <a:latin typeface="Calibri Light" panose="020F0302020204030204" pitchFamily="34" charset="0"/>
                  </a:rPr>
                  <a:t>Learning</a:t>
                </a:r>
                <a:endParaRPr lang="en-US" dirty="0">
                  <a:solidFill>
                    <a:schemeClr val="accent2"/>
                  </a:solidFill>
                </a:endParaRPr>
              </a:p>
            </p:txBody>
          </p:sp>
        </p:grpSp>
      </p:grpSp>
    </p:spTree>
    <p:extLst>
      <p:ext uri="{BB962C8B-B14F-4D97-AF65-F5344CB8AC3E}">
        <p14:creationId xmlns:p14="http://schemas.microsoft.com/office/powerpoint/2010/main" val="226753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sz="2800" dirty="0" smtClean="0"/>
              <a:t>Amazon Redshift dramatically </a:t>
            </a:r>
            <a:r>
              <a:rPr lang="en-US" sz="2800" dirty="0"/>
              <a:t>r</a:t>
            </a:r>
            <a:r>
              <a:rPr lang="en-US" sz="2800" dirty="0" smtClean="0"/>
              <a:t>educes I/O</a:t>
            </a:r>
            <a:endParaRPr lang="en-US" sz="2800" dirty="0"/>
          </a:p>
        </p:txBody>
      </p:sp>
      <p:sp>
        <p:nvSpPr>
          <p:cNvPr id="2" name="Content Placeholder 1"/>
          <p:cNvSpPr>
            <a:spLocks noGrp="1"/>
          </p:cNvSpPr>
          <p:nvPr>
            <p:ph idx="4294967295"/>
          </p:nvPr>
        </p:nvSpPr>
        <p:spPr>
          <a:xfrm>
            <a:off x="858838" y="1146175"/>
            <a:ext cx="8285162" cy="3559175"/>
          </a:xfrm>
        </p:spPr>
        <p:txBody>
          <a:bodyPr>
            <a:normAutofit/>
          </a:bodyPr>
          <a:lstStyle/>
          <a:p>
            <a:pPr marL="0" lvl="0" indent="0">
              <a:lnSpc>
                <a:spcPct val="90000"/>
              </a:lnSpc>
              <a:buSzPct val="90000"/>
              <a:buNone/>
            </a:pPr>
            <a:r>
              <a:rPr lang="en-US" sz="2400" dirty="0" smtClean="0">
                <a:solidFill>
                  <a:schemeClr val="accent2"/>
                </a:solidFill>
              </a:rPr>
              <a:t>Column storage</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Data compression</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dirty="0" smtClean="0">
                <a:solidFill>
                  <a:schemeClr val="accent2"/>
                </a:solidFill>
              </a:rPr>
              <a:t>Zone maps</a:t>
            </a:r>
          </a:p>
          <a:p>
            <a:pPr marL="0" lvl="0" indent="0">
              <a:lnSpc>
                <a:spcPct val="90000"/>
              </a:lnSpc>
              <a:buSzPct val="90000"/>
              <a:buNone/>
            </a:pPr>
            <a:endParaRPr lang="en-US" sz="2400" dirty="0" smtClean="0">
              <a:solidFill>
                <a:schemeClr val="accent2"/>
              </a:solidFill>
            </a:endParaRPr>
          </a:p>
          <a:p>
            <a:pPr marL="0" lvl="0" indent="0">
              <a:lnSpc>
                <a:spcPct val="90000"/>
              </a:lnSpc>
              <a:buSzPct val="90000"/>
              <a:buNone/>
            </a:pPr>
            <a:r>
              <a:rPr lang="en-US" sz="2400" b="1" dirty="0" smtClean="0">
                <a:solidFill>
                  <a:schemeClr val="accent2"/>
                </a:solidFill>
              </a:rPr>
              <a:t>Direct</a:t>
            </a:r>
            <a:r>
              <a:rPr lang="en-US" sz="2400" b="1" dirty="0">
                <a:solidFill>
                  <a:schemeClr val="accent2"/>
                </a:solidFill>
              </a:rPr>
              <a:t>-attached storage</a:t>
            </a:r>
          </a:p>
          <a:p>
            <a:pPr marL="0" lvl="0" indent="0">
              <a:lnSpc>
                <a:spcPct val="90000"/>
              </a:lnSpc>
              <a:buSzPct val="90000"/>
              <a:buNone/>
            </a:pPr>
            <a:endParaRPr lang="en-US" sz="2400" dirty="0" smtClean="0">
              <a:solidFill>
                <a:schemeClr val="accent2"/>
              </a:solidFill>
            </a:endParaRPr>
          </a:p>
          <a:p>
            <a:pPr marL="0" indent="0">
              <a:buNone/>
            </a:pPr>
            <a:endParaRPr lang="en-US" sz="2400" dirty="0">
              <a:solidFill>
                <a:schemeClr val="accent2"/>
              </a:solidFill>
            </a:endParaRPr>
          </a:p>
        </p:txBody>
      </p:sp>
      <p:sp>
        <p:nvSpPr>
          <p:cNvPr id="13" name="Content Placeholder 47"/>
          <p:cNvSpPr txBox="1">
            <a:spLocks/>
          </p:cNvSpPr>
          <p:nvPr/>
        </p:nvSpPr>
        <p:spPr>
          <a:xfrm>
            <a:off x="5175505" y="1014984"/>
            <a:ext cx="3662440" cy="3346704"/>
          </a:xfrm>
          <a:prstGeom prst="rect">
            <a:avLst/>
          </a:prstGeom>
          <a:ln>
            <a:noFill/>
          </a:ln>
        </p:spPr>
        <p:txBody>
          <a:bodyPr vert="horz" lIns="91440" tIns="45720" rIns="91440" bIns="45720" rtlCol="0">
            <a:normAutofit lnSpcReduction="10000"/>
          </a:bodyPr>
          <a:lstStyle>
            <a:defPPr>
              <a:defRPr lang="en-US"/>
            </a:defPPr>
            <a:lvl1pPr marL="342900" indent="-342900">
              <a:lnSpc>
                <a:spcPct val="110000"/>
              </a:lnSpc>
              <a:spcBef>
                <a:spcPts val="936"/>
              </a:spcBef>
              <a:spcAft>
                <a:spcPts val="600"/>
              </a:spcAft>
              <a:buFont typeface="Arial"/>
              <a:buChar char="•"/>
              <a:defRPr sz="1400">
                <a:ln>
                  <a:noFill/>
                </a:ln>
                <a:solidFill>
                  <a:srgbClr val="333334"/>
                </a:solidFill>
                <a:latin typeface="Arial"/>
                <a:cs typeface="Arial"/>
              </a:defRPr>
            </a:lvl1pPr>
            <a:lvl2pPr marL="742950" indent="-285750">
              <a:spcBef>
                <a:spcPct val="20000"/>
              </a:spcBef>
              <a:buFont typeface="Arial"/>
              <a:buChar char="–"/>
              <a:defRPr sz="1600">
                <a:ln>
                  <a:noFill/>
                </a:ln>
                <a:solidFill>
                  <a:srgbClr val="333334"/>
                </a:solidFill>
                <a:latin typeface="Arial"/>
                <a:cs typeface="Arial"/>
              </a:defRPr>
            </a:lvl2pPr>
            <a:lvl3pPr marL="1143000" indent="-228600">
              <a:spcBef>
                <a:spcPct val="20000"/>
              </a:spcBef>
              <a:buFont typeface="Arial"/>
              <a:buChar char="•"/>
              <a:defRPr sz="1400">
                <a:ln>
                  <a:noFill/>
                </a:ln>
                <a:solidFill>
                  <a:srgbClr val="333334"/>
                </a:solidFill>
                <a:latin typeface="Arial"/>
                <a:cs typeface="Arial"/>
              </a:defRPr>
            </a:lvl3pPr>
            <a:lvl4pPr marL="1600200" indent="-228600">
              <a:spcBef>
                <a:spcPct val="20000"/>
              </a:spcBef>
              <a:buFont typeface="Arial"/>
              <a:buChar char="–"/>
              <a:defRPr sz="1200">
                <a:ln>
                  <a:noFill/>
                </a:ln>
                <a:solidFill>
                  <a:srgbClr val="333334"/>
                </a:solidFill>
                <a:latin typeface="Arial"/>
                <a:cs typeface="Arial"/>
              </a:defRPr>
            </a:lvl4pPr>
            <a:lvl5pPr marL="2057400" indent="-228600">
              <a:spcBef>
                <a:spcPct val="20000"/>
              </a:spcBef>
              <a:buFont typeface="Arial"/>
              <a:buChar char="»"/>
              <a:defRPr sz="1200">
                <a:ln>
                  <a:noFill/>
                </a:ln>
                <a:solidFill>
                  <a:srgbClr val="333334"/>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400" dirty="0">
                <a:solidFill>
                  <a:schemeClr val="accent1">
                    <a:lumMod val="50000"/>
                  </a:schemeClr>
                </a:solidFill>
              </a:rPr>
              <a:t>Use local storage for performance</a:t>
            </a:r>
          </a:p>
          <a:p>
            <a:r>
              <a:rPr lang="en-US" sz="2400" dirty="0">
                <a:solidFill>
                  <a:schemeClr val="accent1">
                    <a:lumMod val="50000"/>
                  </a:schemeClr>
                </a:solidFill>
              </a:rPr>
              <a:t>Maximize scan rates</a:t>
            </a:r>
          </a:p>
          <a:p>
            <a:r>
              <a:rPr lang="en-US" sz="2400" dirty="0">
                <a:solidFill>
                  <a:schemeClr val="accent1">
                    <a:lumMod val="50000"/>
                  </a:schemeClr>
                </a:solidFill>
              </a:rPr>
              <a:t>Automatic replication and continuous backup</a:t>
            </a:r>
          </a:p>
          <a:p>
            <a:r>
              <a:rPr lang="en-US" sz="2400" dirty="0">
                <a:solidFill>
                  <a:schemeClr val="accent1">
                    <a:lumMod val="50000"/>
                  </a:schemeClr>
                </a:solidFill>
              </a:rPr>
              <a:t>HDD &amp; SSD platforms</a:t>
            </a:r>
          </a:p>
        </p:txBody>
      </p:sp>
      <p:sp>
        <p:nvSpPr>
          <p:cNvPr id="8" name="Rectangle 7"/>
          <p:cNvSpPr/>
          <p:nvPr/>
        </p:nvSpPr>
        <p:spPr>
          <a:xfrm>
            <a:off x="545703" y="3538312"/>
            <a:ext cx="4291388"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accent2"/>
              </a:solidFill>
              <a:latin typeface="Arial"/>
              <a:cs typeface="Arial"/>
            </a:endParaRPr>
          </a:p>
        </p:txBody>
      </p:sp>
    </p:spTree>
    <p:extLst>
      <p:ext uri="{BB962C8B-B14F-4D97-AF65-F5344CB8AC3E}">
        <p14:creationId xmlns:p14="http://schemas.microsoft.com/office/powerpoint/2010/main" val="339238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Amazon Redshift parallelizes and distributes everything</a:t>
            </a:r>
            <a:endParaRPr lang="en-US" dirty="0"/>
          </a:p>
        </p:txBody>
      </p:sp>
      <p:sp>
        <p:nvSpPr>
          <p:cNvPr id="8" name="Content Placeholder 1"/>
          <p:cNvSpPr>
            <a:spLocks noGrp="1"/>
          </p:cNvSpPr>
          <p:nvPr>
            <p:ph idx="1"/>
          </p:nvPr>
        </p:nvSpPr>
        <p:spPr>
          <a:xfrm>
            <a:off x="704087" y="1009332"/>
            <a:ext cx="7841809" cy="3553926"/>
          </a:xfrm>
        </p:spPr>
        <p:txBody>
          <a:bodyPr>
            <a:normAutofit/>
          </a:bodyPr>
          <a:lstStyle/>
          <a:p>
            <a:pPr marL="1371566" lvl="3" indent="0">
              <a:buNone/>
            </a:pPr>
            <a:endParaRPr lang="en-US" dirty="0" smtClean="0"/>
          </a:p>
          <a:p>
            <a:pPr marL="0" lvl="0" indent="0">
              <a:buNone/>
            </a:pPr>
            <a:r>
              <a:rPr lang="en-US" b="1" dirty="0" smtClean="0"/>
              <a:t>Query</a:t>
            </a:r>
          </a:p>
          <a:p>
            <a:pPr marL="1371566" lvl="3" indent="0">
              <a:buNone/>
            </a:pPr>
            <a:endParaRPr lang="en-US" dirty="0" smtClean="0"/>
          </a:p>
          <a:p>
            <a:pPr marL="0" lvl="0" indent="0">
              <a:buNone/>
            </a:pPr>
            <a:r>
              <a:rPr lang="en-US" dirty="0" smtClean="0"/>
              <a:t>Load</a:t>
            </a:r>
          </a:p>
          <a:p>
            <a:pPr marL="1371566" lvl="3" indent="0">
              <a:buNone/>
            </a:pPr>
            <a:endParaRPr lang="en-US" dirty="0" smtClean="0"/>
          </a:p>
          <a:p>
            <a:pPr marL="0" lvl="0" indent="0">
              <a:buNone/>
            </a:pPr>
            <a:r>
              <a:rPr lang="en-US" dirty="0" smtClean="0"/>
              <a:t>Backup/Restore</a:t>
            </a:r>
          </a:p>
          <a:p>
            <a:pPr marL="1371566" lvl="3" indent="0">
              <a:buNone/>
            </a:pPr>
            <a:endParaRPr lang="en-US" dirty="0" smtClean="0"/>
          </a:p>
          <a:p>
            <a:pPr marL="0" lvl="0" indent="0">
              <a:buNone/>
            </a:pPr>
            <a:r>
              <a:rPr lang="en-US" dirty="0" smtClean="0"/>
              <a:t>Resize</a:t>
            </a:r>
          </a:p>
          <a:p>
            <a:pPr marL="0" lvl="0" indent="0">
              <a:buNone/>
            </a:pPr>
            <a:endParaRPr lang="en-US" dirty="0" smtClean="0"/>
          </a:p>
          <a:p>
            <a:pPr marL="0" indent="0">
              <a:buNone/>
            </a:pPr>
            <a:endParaRPr lang="en-US" dirty="0"/>
          </a:p>
        </p:txBody>
      </p:sp>
      <p:grpSp>
        <p:nvGrpSpPr>
          <p:cNvPr id="6" name="Group 5"/>
          <p:cNvGrpSpPr/>
          <p:nvPr/>
        </p:nvGrpSpPr>
        <p:grpSpPr>
          <a:xfrm>
            <a:off x="4892040" y="1141778"/>
            <a:ext cx="3997427" cy="3267524"/>
            <a:chOff x="5275438" y="1213036"/>
            <a:chExt cx="3248269" cy="2793101"/>
          </a:xfrm>
        </p:grpSpPr>
        <p:sp>
          <p:nvSpPr>
            <p:cNvPr id="10" name="Rounded Rectangle 9"/>
            <p:cNvSpPr/>
            <p:nvPr/>
          </p:nvSpPr>
          <p:spPr bwMode="auto">
            <a:xfrm>
              <a:off x="5275438" y="1213036"/>
              <a:ext cx="3248269" cy="2793101"/>
            </a:xfrm>
            <a:prstGeom prst="roundRect">
              <a:avLst>
                <a:gd name="adj" fmla="val 2483"/>
              </a:avLst>
            </a:prstGeom>
            <a:ln>
              <a:solidFill>
                <a:schemeClr val="accent6">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000000"/>
                </a:solidFill>
              </a:endParaRPr>
            </a:p>
          </p:txBody>
        </p:sp>
        <p:pic>
          <p:nvPicPr>
            <p:cNvPr id="5" name="Picture 4"/>
            <p:cNvPicPr>
              <a:picLocks noChangeAspect="1"/>
            </p:cNvPicPr>
            <p:nvPr/>
          </p:nvPicPr>
          <p:blipFill rotWithShape="1">
            <a:blip r:embed="rId2"/>
            <a:srcRect l="3467" t="1996" r="3484" b="2052"/>
            <a:stretch/>
          </p:blipFill>
          <p:spPr>
            <a:xfrm>
              <a:off x="5355717" y="1322304"/>
              <a:ext cx="3102524" cy="2625928"/>
            </a:xfrm>
            <a:prstGeom prst="rect">
              <a:avLst/>
            </a:prstGeom>
            <a:ln>
              <a:solidFill>
                <a:schemeClr val="bg1">
                  <a:lumMod val="95000"/>
                </a:schemeClr>
              </a:solidFill>
            </a:ln>
          </p:spPr>
        </p:pic>
      </p:grpSp>
      <p:sp>
        <p:nvSpPr>
          <p:cNvPr id="9" name="Rectangle 8"/>
          <p:cNvSpPr/>
          <p:nvPr/>
        </p:nvSpPr>
        <p:spPr>
          <a:xfrm>
            <a:off x="143367" y="1374202"/>
            <a:ext cx="4291388"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00000"/>
              </a:solidFill>
              <a:latin typeface="Arial"/>
              <a:cs typeface="Arial"/>
            </a:endParaRPr>
          </a:p>
        </p:txBody>
      </p:sp>
    </p:spTree>
    <p:extLst>
      <p:ext uri="{BB962C8B-B14F-4D97-AF65-F5344CB8AC3E}">
        <p14:creationId xmlns:p14="http://schemas.microsoft.com/office/powerpoint/2010/main" val="162655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Amazon Redshift parallelizes and distributes everything</a:t>
            </a:r>
            <a:endParaRPr lang="en-US" dirty="0"/>
          </a:p>
        </p:txBody>
      </p:sp>
      <p:sp>
        <p:nvSpPr>
          <p:cNvPr id="8" name="Content Placeholder 1"/>
          <p:cNvSpPr>
            <a:spLocks noGrp="1"/>
          </p:cNvSpPr>
          <p:nvPr>
            <p:ph idx="1"/>
          </p:nvPr>
        </p:nvSpPr>
        <p:spPr>
          <a:xfrm>
            <a:off x="704087" y="1009332"/>
            <a:ext cx="7841809" cy="3553926"/>
          </a:xfrm>
        </p:spPr>
        <p:txBody>
          <a:bodyPr>
            <a:normAutofit/>
          </a:bodyPr>
          <a:lstStyle/>
          <a:p>
            <a:pPr marL="1371566" lvl="3" indent="0">
              <a:buNone/>
            </a:pPr>
            <a:endParaRPr lang="en-US" dirty="0" smtClean="0"/>
          </a:p>
          <a:p>
            <a:pPr marL="0" lvl="0" indent="0">
              <a:buNone/>
            </a:pPr>
            <a:r>
              <a:rPr lang="en-US" dirty="0" smtClean="0"/>
              <a:t>Query</a:t>
            </a:r>
          </a:p>
          <a:p>
            <a:pPr marL="1371566" lvl="3" indent="0">
              <a:buNone/>
            </a:pPr>
            <a:endParaRPr lang="en-US" dirty="0" smtClean="0"/>
          </a:p>
          <a:p>
            <a:pPr marL="0" lvl="0" indent="0">
              <a:buNone/>
            </a:pPr>
            <a:r>
              <a:rPr lang="en-US" b="1" dirty="0" smtClean="0"/>
              <a:t>Load</a:t>
            </a:r>
          </a:p>
          <a:p>
            <a:pPr marL="1371566" lvl="3" indent="0">
              <a:buNone/>
            </a:pPr>
            <a:endParaRPr lang="en-US" dirty="0" smtClean="0"/>
          </a:p>
          <a:p>
            <a:pPr marL="0" lvl="0" indent="0">
              <a:buNone/>
            </a:pPr>
            <a:r>
              <a:rPr lang="en-US" dirty="0" smtClean="0"/>
              <a:t>Backup/Restore</a:t>
            </a:r>
          </a:p>
          <a:p>
            <a:pPr marL="1371566" lvl="3" indent="0">
              <a:buNone/>
            </a:pPr>
            <a:endParaRPr lang="en-US" dirty="0" smtClean="0"/>
          </a:p>
          <a:p>
            <a:pPr marL="0" lvl="0" indent="0">
              <a:buNone/>
            </a:pPr>
            <a:r>
              <a:rPr lang="en-US" dirty="0" smtClean="0"/>
              <a:t>Resize</a:t>
            </a:r>
          </a:p>
          <a:p>
            <a:pPr marL="0" lvl="0" indent="0">
              <a:buNone/>
            </a:pPr>
            <a:endParaRPr lang="en-US" dirty="0" smtClean="0"/>
          </a:p>
          <a:p>
            <a:pPr marL="0" indent="0">
              <a:buNone/>
            </a:pPr>
            <a:endParaRPr lang="en-US" dirty="0"/>
          </a:p>
        </p:txBody>
      </p:sp>
      <p:sp>
        <p:nvSpPr>
          <p:cNvPr id="9" name="Rectangle 8"/>
          <p:cNvSpPr/>
          <p:nvPr/>
        </p:nvSpPr>
        <p:spPr>
          <a:xfrm>
            <a:off x="143367" y="2182448"/>
            <a:ext cx="4291388"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00000"/>
              </a:solidFill>
              <a:latin typeface="Arial"/>
              <a:cs typeface="Arial"/>
            </a:endParaRPr>
          </a:p>
        </p:txBody>
      </p:sp>
      <p:sp>
        <p:nvSpPr>
          <p:cNvPr id="5" name="Content Placeholder 47"/>
          <p:cNvSpPr txBox="1">
            <a:spLocks/>
          </p:cNvSpPr>
          <p:nvPr/>
        </p:nvSpPr>
        <p:spPr>
          <a:xfrm>
            <a:off x="5184648" y="2485250"/>
            <a:ext cx="3959351" cy="2077606"/>
          </a:xfrm>
          <a:prstGeom prst="rect">
            <a:avLst/>
          </a:prstGeom>
          <a:ln>
            <a:noFill/>
          </a:ln>
        </p:spPr>
        <p:txBody>
          <a:bodyPr vert="horz" lIns="91440" tIns="45720" rIns="91440" bIns="45720" rtlCol="0">
            <a:noAutofit/>
          </a:bodyPr>
          <a:lstStyle>
            <a:defPPr>
              <a:defRPr lang="en-US"/>
            </a:defPPr>
            <a:lvl1pPr marL="342900" indent="-342900">
              <a:lnSpc>
                <a:spcPct val="110000"/>
              </a:lnSpc>
              <a:spcBef>
                <a:spcPts val="936"/>
              </a:spcBef>
              <a:spcAft>
                <a:spcPts val="600"/>
              </a:spcAft>
              <a:buFont typeface="Arial"/>
              <a:buChar char="•"/>
              <a:defRPr sz="1400">
                <a:ln>
                  <a:noFill/>
                </a:ln>
                <a:solidFill>
                  <a:srgbClr val="333334"/>
                </a:solidFill>
                <a:latin typeface="Arial"/>
                <a:cs typeface="Arial"/>
              </a:defRPr>
            </a:lvl1pPr>
            <a:lvl2pPr marL="742950" indent="-285750">
              <a:spcBef>
                <a:spcPct val="20000"/>
              </a:spcBef>
              <a:buFont typeface="Arial"/>
              <a:buChar char="–"/>
              <a:defRPr sz="1600">
                <a:ln>
                  <a:noFill/>
                </a:ln>
                <a:solidFill>
                  <a:srgbClr val="333334"/>
                </a:solidFill>
                <a:latin typeface="Arial"/>
                <a:cs typeface="Arial"/>
              </a:defRPr>
            </a:lvl2pPr>
            <a:lvl3pPr marL="1143000" indent="-228600">
              <a:spcBef>
                <a:spcPct val="20000"/>
              </a:spcBef>
              <a:buFont typeface="Arial"/>
              <a:buChar char="•"/>
              <a:defRPr sz="1400">
                <a:ln>
                  <a:noFill/>
                </a:ln>
                <a:solidFill>
                  <a:srgbClr val="333334"/>
                </a:solidFill>
                <a:latin typeface="Arial"/>
                <a:cs typeface="Arial"/>
              </a:defRPr>
            </a:lvl3pPr>
            <a:lvl4pPr marL="1600200" indent="-228600">
              <a:spcBef>
                <a:spcPct val="20000"/>
              </a:spcBef>
              <a:buFont typeface="Arial"/>
              <a:buChar char="–"/>
              <a:defRPr sz="1200">
                <a:ln>
                  <a:noFill/>
                </a:ln>
                <a:solidFill>
                  <a:srgbClr val="333334"/>
                </a:solidFill>
                <a:latin typeface="Arial"/>
                <a:cs typeface="Arial"/>
              </a:defRPr>
            </a:lvl4pPr>
            <a:lvl5pPr marL="2057400" indent="-228600">
              <a:spcBef>
                <a:spcPct val="20000"/>
              </a:spcBef>
              <a:buFont typeface="Arial"/>
              <a:buChar char="»"/>
              <a:defRPr sz="1200">
                <a:ln>
                  <a:noFill/>
                </a:ln>
                <a:solidFill>
                  <a:srgbClr val="333334"/>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600"/>
              </a:spcBef>
            </a:pPr>
            <a:r>
              <a:rPr lang="en-US" sz="1800" dirty="0" smtClean="0">
                <a:solidFill>
                  <a:schemeClr val="accent2"/>
                </a:solidFill>
              </a:rPr>
              <a:t>Load in parallel from Amazon S3 or DynamoDB or any SSH connection</a:t>
            </a:r>
          </a:p>
          <a:p>
            <a:pPr>
              <a:lnSpc>
                <a:spcPct val="100000"/>
              </a:lnSpc>
              <a:spcBef>
                <a:spcPts val="600"/>
              </a:spcBef>
            </a:pPr>
            <a:r>
              <a:rPr lang="en-US" sz="1800" dirty="0" smtClean="0">
                <a:solidFill>
                  <a:schemeClr val="accent2"/>
                </a:solidFill>
              </a:rPr>
              <a:t>Data automatically distributed and sorted according to DDL</a:t>
            </a:r>
          </a:p>
          <a:p>
            <a:pPr>
              <a:lnSpc>
                <a:spcPct val="100000"/>
              </a:lnSpc>
              <a:spcBef>
                <a:spcPts val="600"/>
              </a:spcBef>
            </a:pPr>
            <a:r>
              <a:rPr lang="en-US" sz="1800" dirty="0" smtClean="0">
                <a:solidFill>
                  <a:schemeClr val="accent2"/>
                </a:solidFill>
              </a:rPr>
              <a:t>Scales linearly with the number of nodes in the cluster</a:t>
            </a:r>
            <a:endParaRPr lang="en-US" sz="1800" dirty="0">
              <a:solidFill>
                <a:schemeClr val="accent2"/>
              </a:solidFill>
            </a:endParaRPr>
          </a:p>
        </p:txBody>
      </p:sp>
      <p:grpSp>
        <p:nvGrpSpPr>
          <p:cNvPr id="6" name="Group 5"/>
          <p:cNvGrpSpPr/>
          <p:nvPr/>
        </p:nvGrpSpPr>
        <p:grpSpPr>
          <a:xfrm>
            <a:off x="5313757" y="1117043"/>
            <a:ext cx="3400376" cy="1248967"/>
            <a:chOff x="5313757" y="3040096"/>
            <a:chExt cx="3400376" cy="1248967"/>
          </a:xfrm>
        </p:grpSpPr>
        <p:cxnSp>
          <p:nvCxnSpPr>
            <p:cNvPr id="7" name="Straight Arrow Connector 6"/>
            <p:cNvCxnSpPr/>
            <p:nvPr/>
          </p:nvCxnSpPr>
          <p:spPr>
            <a:xfrm flipV="1">
              <a:off x="6168665" y="3378871"/>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0" name="Straight Arrow Connector 9"/>
            <p:cNvCxnSpPr/>
            <p:nvPr/>
          </p:nvCxnSpPr>
          <p:spPr>
            <a:xfrm>
              <a:off x="7442316" y="3380363"/>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11" name="Rectangle 10"/>
            <p:cNvSpPr/>
            <p:nvPr/>
          </p:nvSpPr>
          <p:spPr bwMode="auto">
            <a:xfrm>
              <a:off x="5323016" y="3966099"/>
              <a:ext cx="3391117" cy="322964"/>
            </a:xfrm>
            <a:prstGeom prst="rect">
              <a:avLst/>
            </a:prstGeom>
            <a:gradFill rotWithShape="1">
              <a:gsLst>
                <a:gs pos="0">
                  <a:srgbClr val="FF6528">
                    <a:lumMod val="50000"/>
                  </a:srgbClr>
                </a:gs>
                <a:gs pos="80000">
                  <a:srgbClr val="FF6528">
                    <a:lumMod val="75000"/>
                  </a:srgbClr>
                </a:gs>
                <a:gs pos="100000">
                  <a:srgbClr val="FF6528">
                    <a:lumMod val="7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alpha val="99000"/>
                    </a:srgbClr>
                  </a:solidFill>
                  <a:effectLst/>
                  <a:uLnTx/>
                  <a:uFillTx/>
                  <a:latin typeface="Arial"/>
                  <a:ea typeface="+mn-ea"/>
                  <a:cs typeface="Arial"/>
                </a:rPr>
                <a:t>Amazon S3 / DynamoDB / SSH</a:t>
              </a:r>
            </a:p>
          </p:txBody>
        </p:sp>
        <p:cxnSp>
          <p:nvCxnSpPr>
            <p:cNvPr id="12" name="Straight Arrow Connector 11"/>
            <p:cNvCxnSpPr/>
            <p:nvPr/>
          </p:nvCxnSpPr>
          <p:spPr>
            <a:xfrm flipH="1" flipV="1">
              <a:off x="5743354" y="3714555"/>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3" name="Straight Arrow Connector 12"/>
            <p:cNvCxnSpPr>
              <a:stCxn id="11" idx="0"/>
            </p:cNvCxnSpPr>
            <p:nvPr/>
          </p:nvCxnSpPr>
          <p:spPr>
            <a:xfrm flipV="1">
              <a:off x="7018575" y="3714555"/>
              <a:ext cx="762"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4" name="Straight Arrow Connector 13"/>
            <p:cNvCxnSpPr/>
            <p:nvPr/>
          </p:nvCxnSpPr>
          <p:spPr>
            <a:xfrm flipH="1" flipV="1">
              <a:off x="8283345" y="3714555"/>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15" name="Group 14"/>
            <p:cNvGrpSpPr/>
            <p:nvPr/>
          </p:nvGrpSpPr>
          <p:grpSpPr>
            <a:xfrm>
              <a:off x="5313757" y="3040096"/>
              <a:ext cx="858564" cy="680533"/>
              <a:chOff x="5313757" y="3040096"/>
              <a:chExt cx="858564" cy="680533"/>
            </a:xfrm>
          </p:grpSpPr>
          <p:grpSp>
            <p:nvGrpSpPr>
              <p:cNvPr id="44" name="Group 43"/>
              <p:cNvGrpSpPr/>
              <p:nvPr/>
            </p:nvGrpSpPr>
            <p:grpSpPr>
              <a:xfrm>
                <a:off x="5313757" y="3040096"/>
                <a:ext cx="854908" cy="680533"/>
                <a:chOff x="787156" y="3824909"/>
                <a:chExt cx="1283034" cy="1021334"/>
              </a:xfrm>
            </p:grpSpPr>
            <p:sp>
              <p:nvSpPr>
                <p:cNvPr id="46" name="Rectangle 45"/>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47" name="Group 46"/>
                <p:cNvGrpSpPr/>
                <p:nvPr/>
              </p:nvGrpSpPr>
              <p:grpSpPr>
                <a:xfrm>
                  <a:off x="848783" y="3905250"/>
                  <a:ext cx="1126067" cy="856750"/>
                  <a:chOff x="753533" y="1447800"/>
                  <a:chExt cx="1126067" cy="856750"/>
                </a:xfrm>
              </p:grpSpPr>
              <p:grpSp>
                <p:nvGrpSpPr>
                  <p:cNvPr id="48" name="Group 47"/>
                  <p:cNvGrpSpPr/>
                  <p:nvPr/>
                </p:nvGrpSpPr>
                <p:grpSpPr>
                  <a:xfrm>
                    <a:off x="881802" y="1980837"/>
                    <a:ext cx="907041" cy="323713"/>
                    <a:chOff x="881802" y="1980837"/>
                    <a:chExt cx="907041" cy="323713"/>
                  </a:xfrm>
                </p:grpSpPr>
                <p:sp>
                  <p:nvSpPr>
                    <p:cNvPr id="54" name="Can 53"/>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5" name="Can 54"/>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6" name="Can 55"/>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49" name="Rectangle 48"/>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50" name="Rectangle 49"/>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lang="en-US" sz="400" kern="0" noProof="0" dirty="0" smtClean="0">
                        <a:solidFill>
                          <a:srgbClr val="59585A">
                            <a:lumMod val="60000"/>
                            <a:lumOff val="40000"/>
                            <a:alpha val="99000"/>
                          </a:srgbClr>
                        </a:solidFill>
                        <a:latin typeface="Arial"/>
                        <a:cs typeface="Arial"/>
                      </a:rPr>
                      <a:t>16</a:t>
                    </a: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cs typeface="Arial"/>
                      </a:rPr>
                      <a:t>TB disk</a:t>
                    </a:r>
                  </a:p>
                </p:txBody>
              </p:sp>
              <p:sp>
                <p:nvSpPr>
                  <p:cNvPr id="51" name="Rectangle 50"/>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2" name="Rectangle 51"/>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3" name="Rectangle 52"/>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45" name="Rectangle 44"/>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6" name="Group 15"/>
            <p:cNvGrpSpPr/>
            <p:nvPr/>
          </p:nvGrpSpPr>
          <p:grpSpPr>
            <a:xfrm>
              <a:off x="6589740" y="3040096"/>
              <a:ext cx="858564" cy="680533"/>
              <a:chOff x="6589740" y="3040096"/>
              <a:chExt cx="858564" cy="680533"/>
            </a:xfrm>
          </p:grpSpPr>
          <p:grpSp>
            <p:nvGrpSpPr>
              <p:cNvPr id="31" name="Group 30"/>
              <p:cNvGrpSpPr/>
              <p:nvPr/>
            </p:nvGrpSpPr>
            <p:grpSpPr>
              <a:xfrm>
                <a:off x="6589740" y="3040096"/>
                <a:ext cx="854908" cy="680533"/>
                <a:chOff x="787156" y="3824909"/>
                <a:chExt cx="1283034" cy="1021334"/>
              </a:xfrm>
            </p:grpSpPr>
            <p:sp>
              <p:nvSpPr>
                <p:cNvPr id="33" name="Rectangle 32"/>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34" name="Group 33"/>
                <p:cNvGrpSpPr/>
                <p:nvPr/>
              </p:nvGrpSpPr>
              <p:grpSpPr>
                <a:xfrm>
                  <a:off x="848783" y="3905250"/>
                  <a:ext cx="1126067" cy="856750"/>
                  <a:chOff x="753533" y="1447800"/>
                  <a:chExt cx="1126067" cy="856750"/>
                </a:xfrm>
              </p:grpSpPr>
              <p:grpSp>
                <p:nvGrpSpPr>
                  <p:cNvPr id="35" name="Group 34"/>
                  <p:cNvGrpSpPr/>
                  <p:nvPr/>
                </p:nvGrpSpPr>
                <p:grpSpPr>
                  <a:xfrm>
                    <a:off x="881802" y="1980837"/>
                    <a:ext cx="907041" cy="323713"/>
                    <a:chOff x="881802" y="1980837"/>
                    <a:chExt cx="907041" cy="323713"/>
                  </a:xfrm>
                </p:grpSpPr>
                <p:sp>
                  <p:nvSpPr>
                    <p:cNvPr id="41" name="Can 4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42" name="Can 4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43" name="Can 4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36" name="Rectangle 35"/>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37" name="Rectangle 36"/>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lang="en-US" sz="400" kern="0" dirty="0" smtClean="0">
                        <a:solidFill>
                          <a:srgbClr val="59585A">
                            <a:lumMod val="60000"/>
                            <a:lumOff val="40000"/>
                            <a:alpha val="99000"/>
                          </a:srgbClr>
                        </a:solidFill>
                        <a:latin typeface="Arial"/>
                        <a:cs typeface="Arial"/>
                      </a:rPr>
                      <a:t>16</a:t>
                    </a: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cs typeface="Arial"/>
                      </a:rPr>
                      <a:t>TB disk</a:t>
                    </a:r>
                  </a:p>
                </p:txBody>
              </p:sp>
              <p:sp>
                <p:nvSpPr>
                  <p:cNvPr id="38" name="Rectangle 37"/>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39" name="Rectangle 38"/>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40" name="Rectangle 39"/>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32" name="Rectangle 31"/>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7" name="Group 16"/>
            <p:cNvGrpSpPr/>
            <p:nvPr/>
          </p:nvGrpSpPr>
          <p:grpSpPr>
            <a:xfrm>
              <a:off x="7853748" y="3040096"/>
              <a:ext cx="858564" cy="680533"/>
              <a:chOff x="7853748" y="3040096"/>
              <a:chExt cx="858564" cy="680533"/>
            </a:xfrm>
          </p:grpSpPr>
          <p:grpSp>
            <p:nvGrpSpPr>
              <p:cNvPr id="18" name="Group 17"/>
              <p:cNvGrpSpPr/>
              <p:nvPr/>
            </p:nvGrpSpPr>
            <p:grpSpPr>
              <a:xfrm>
                <a:off x="7853748" y="3040096"/>
                <a:ext cx="854908" cy="680533"/>
                <a:chOff x="787156" y="3824909"/>
                <a:chExt cx="1283034" cy="1021334"/>
              </a:xfrm>
            </p:grpSpPr>
            <p:sp>
              <p:nvSpPr>
                <p:cNvPr id="20" name="Rectangle 1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21" name="Group 20"/>
                <p:cNvGrpSpPr/>
                <p:nvPr/>
              </p:nvGrpSpPr>
              <p:grpSpPr>
                <a:xfrm>
                  <a:off x="848783" y="3905250"/>
                  <a:ext cx="1126067" cy="856750"/>
                  <a:chOff x="753533" y="1447800"/>
                  <a:chExt cx="1126067" cy="856750"/>
                </a:xfrm>
              </p:grpSpPr>
              <p:grpSp>
                <p:nvGrpSpPr>
                  <p:cNvPr id="22" name="Group 21"/>
                  <p:cNvGrpSpPr/>
                  <p:nvPr/>
                </p:nvGrpSpPr>
                <p:grpSpPr>
                  <a:xfrm>
                    <a:off x="881802" y="1980837"/>
                    <a:ext cx="907041" cy="323713"/>
                    <a:chOff x="881802" y="1980837"/>
                    <a:chExt cx="907041" cy="323713"/>
                  </a:xfrm>
                </p:grpSpPr>
                <p:sp>
                  <p:nvSpPr>
                    <p:cNvPr id="28" name="Can 27"/>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9" name="Can 28"/>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30" name="Can 29"/>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23" name="Rectangle 2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24" name="Rectangle 2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lang="en-US" sz="400" kern="0" dirty="0" smtClean="0">
                        <a:solidFill>
                          <a:srgbClr val="59585A">
                            <a:lumMod val="60000"/>
                            <a:lumOff val="40000"/>
                            <a:alpha val="99000"/>
                          </a:srgbClr>
                        </a:solidFill>
                        <a:latin typeface="Arial"/>
                        <a:cs typeface="Arial"/>
                      </a:rPr>
                      <a:t>16</a:t>
                    </a: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cs typeface="Arial"/>
                      </a:rPr>
                      <a:t>TB disk</a:t>
                    </a:r>
                  </a:p>
                </p:txBody>
              </p:sp>
              <p:sp>
                <p:nvSpPr>
                  <p:cNvPr id="25" name="Rectangle 2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6" name="Rectangle 2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7" name="Rectangle 26"/>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19" name="Rectangle 18"/>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spTree>
    <p:extLst>
      <p:ext uri="{BB962C8B-B14F-4D97-AF65-F5344CB8AC3E}">
        <p14:creationId xmlns:p14="http://schemas.microsoft.com/office/powerpoint/2010/main" val="284282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Amazon Redshift parallelizes and distributes everything</a:t>
            </a:r>
            <a:endParaRPr lang="en-US" dirty="0"/>
          </a:p>
        </p:txBody>
      </p:sp>
      <p:sp>
        <p:nvSpPr>
          <p:cNvPr id="8" name="Content Placeholder 1"/>
          <p:cNvSpPr>
            <a:spLocks noGrp="1"/>
          </p:cNvSpPr>
          <p:nvPr>
            <p:ph idx="1"/>
          </p:nvPr>
        </p:nvSpPr>
        <p:spPr>
          <a:xfrm>
            <a:off x="704087" y="1009332"/>
            <a:ext cx="7841809" cy="3553926"/>
          </a:xfrm>
        </p:spPr>
        <p:txBody>
          <a:bodyPr>
            <a:normAutofit/>
          </a:bodyPr>
          <a:lstStyle/>
          <a:p>
            <a:pPr marL="1371566" lvl="3" indent="0">
              <a:buNone/>
            </a:pPr>
            <a:endParaRPr lang="en-US" dirty="0" smtClean="0"/>
          </a:p>
          <a:p>
            <a:pPr marL="0" lvl="0" indent="0">
              <a:buNone/>
            </a:pPr>
            <a:r>
              <a:rPr lang="en-US" dirty="0" smtClean="0"/>
              <a:t>Query</a:t>
            </a:r>
          </a:p>
          <a:p>
            <a:pPr marL="1371566" lvl="3" indent="0">
              <a:buNone/>
            </a:pPr>
            <a:endParaRPr lang="en-US" dirty="0" smtClean="0"/>
          </a:p>
          <a:p>
            <a:pPr marL="0" lvl="0" indent="0">
              <a:buNone/>
            </a:pPr>
            <a:r>
              <a:rPr lang="en-US" dirty="0" smtClean="0"/>
              <a:t>Load</a:t>
            </a:r>
          </a:p>
          <a:p>
            <a:pPr marL="1371566" lvl="3" indent="0">
              <a:buNone/>
            </a:pPr>
            <a:endParaRPr lang="en-US" dirty="0" smtClean="0"/>
          </a:p>
          <a:p>
            <a:pPr marL="0" lvl="0" indent="0">
              <a:buNone/>
            </a:pPr>
            <a:r>
              <a:rPr lang="en-US" b="1" dirty="0" smtClean="0"/>
              <a:t>Backup/Restore</a:t>
            </a:r>
          </a:p>
          <a:p>
            <a:pPr marL="1371566" lvl="3" indent="0">
              <a:buNone/>
            </a:pPr>
            <a:endParaRPr lang="en-US" dirty="0" smtClean="0"/>
          </a:p>
          <a:p>
            <a:pPr marL="0" lvl="0" indent="0">
              <a:buNone/>
            </a:pPr>
            <a:r>
              <a:rPr lang="en-US" dirty="0" smtClean="0"/>
              <a:t>Resize</a:t>
            </a:r>
          </a:p>
          <a:p>
            <a:pPr marL="0" lvl="0" indent="0">
              <a:buNone/>
            </a:pPr>
            <a:endParaRPr lang="en-US" dirty="0" smtClean="0"/>
          </a:p>
          <a:p>
            <a:pPr marL="0" indent="0">
              <a:buNone/>
            </a:pPr>
            <a:endParaRPr lang="en-US" dirty="0"/>
          </a:p>
        </p:txBody>
      </p:sp>
      <p:sp>
        <p:nvSpPr>
          <p:cNvPr id="9" name="Rectangle 8"/>
          <p:cNvSpPr/>
          <p:nvPr/>
        </p:nvSpPr>
        <p:spPr>
          <a:xfrm>
            <a:off x="143367" y="2974402"/>
            <a:ext cx="4291388"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00000"/>
              </a:solidFill>
              <a:latin typeface="Arial"/>
              <a:cs typeface="Arial"/>
            </a:endParaRPr>
          </a:p>
        </p:txBody>
      </p:sp>
      <p:sp>
        <p:nvSpPr>
          <p:cNvPr id="5" name="Content Placeholder 47"/>
          <p:cNvSpPr txBox="1">
            <a:spLocks/>
          </p:cNvSpPr>
          <p:nvPr/>
        </p:nvSpPr>
        <p:spPr>
          <a:xfrm>
            <a:off x="5038344" y="2483232"/>
            <a:ext cx="4105656" cy="2113242"/>
          </a:xfrm>
          <a:prstGeom prst="rect">
            <a:avLst/>
          </a:prstGeom>
          <a:ln>
            <a:noFill/>
          </a:ln>
        </p:spPr>
        <p:txBody>
          <a:bodyPr vert="horz" lIns="91440" tIns="45720" rIns="91440" bIns="45720" rtlCol="0">
            <a:noAutofit/>
          </a:bodyPr>
          <a:lstStyle>
            <a:defPPr>
              <a:defRPr lang="en-US"/>
            </a:defPPr>
            <a:lvl1pPr marL="342900" indent="-342900">
              <a:lnSpc>
                <a:spcPct val="110000"/>
              </a:lnSpc>
              <a:spcBef>
                <a:spcPts val="936"/>
              </a:spcBef>
              <a:spcAft>
                <a:spcPts val="600"/>
              </a:spcAft>
              <a:buFont typeface="Arial"/>
              <a:buChar char="•"/>
              <a:defRPr sz="1400">
                <a:ln>
                  <a:noFill/>
                </a:ln>
                <a:solidFill>
                  <a:srgbClr val="333334"/>
                </a:solidFill>
                <a:latin typeface="Arial"/>
                <a:cs typeface="Arial"/>
              </a:defRPr>
            </a:lvl1pPr>
            <a:lvl2pPr marL="742950" indent="-285750">
              <a:spcBef>
                <a:spcPct val="20000"/>
              </a:spcBef>
              <a:buFont typeface="Arial"/>
              <a:buChar char="–"/>
              <a:defRPr sz="1600">
                <a:ln>
                  <a:noFill/>
                </a:ln>
                <a:solidFill>
                  <a:srgbClr val="333334"/>
                </a:solidFill>
                <a:latin typeface="Arial"/>
                <a:cs typeface="Arial"/>
              </a:defRPr>
            </a:lvl2pPr>
            <a:lvl3pPr marL="1143000" indent="-228600">
              <a:spcBef>
                <a:spcPct val="20000"/>
              </a:spcBef>
              <a:buFont typeface="Arial"/>
              <a:buChar char="•"/>
              <a:defRPr sz="1400">
                <a:ln>
                  <a:noFill/>
                </a:ln>
                <a:solidFill>
                  <a:srgbClr val="333334"/>
                </a:solidFill>
                <a:latin typeface="Arial"/>
                <a:cs typeface="Arial"/>
              </a:defRPr>
            </a:lvl3pPr>
            <a:lvl4pPr marL="1600200" indent="-228600">
              <a:spcBef>
                <a:spcPct val="20000"/>
              </a:spcBef>
              <a:buFont typeface="Arial"/>
              <a:buChar char="–"/>
              <a:defRPr sz="1200">
                <a:ln>
                  <a:noFill/>
                </a:ln>
                <a:solidFill>
                  <a:srgbClr val="333334"/>
                </a:solidFill>
                <a:latin typeface="Arial"/>
                <a:cs typeface="Arial"/>
              </a:defRPr>
            </a:lvl4pPr>
            <a:lvl5pPr marL="2057400" indent="-228600">
              <a:spcBef>
                <a:spcPct val="20000"/>
              </a:spcBef>
              <a:buFont typeface="Arial"/>
              <a:buChar char="»"/>
              <a:defRPr sz="1200">
                <a:ln>
                  <a:noFill/>
                </a:ln>
                <a:solidFill>
                  <a:srgbClr val="333334"/>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0"/>
              </a:spcBef>
            </a:pPr>
            <a:r>
              <a:rPr lang="en-US" sz="1600" dirty="0" smtClean="0">
                <a:solidFill>
                  <a:schemeClr val="accent2"/>
                </a:solidFill>
              </a:rPr>
              <a:t>Backups to Amazon S3 are automatic, continuous and incremental</a:t>
            </a:r>
          </a:p>
          <a:p>
            <a:pPr>
              <a:lnSpc>
                <a:spcPct val="100000"/>
              </a:lnSpc>
              <a:spcBef>
                <a:spcPts val="0"/>
              </a:spcBef>
            </a:pPr>
            <a:r>
              <a:rPr lang="en-US" sz="1600" dirty="0" smtClean="0">
                <a:solidFill>
                  <a:schemeClr val="accent2"/>
                </a:solidFill>
              </a:rPr>
              <a:t>Configurable system snapshot retention period. Take user snapshots on-demand</a:t>
            </a:r>
          </a:p>
          <a:p>
            <a:pPr>
              <a:lnSpc>
                <a:spcPct val="100000"/>
              </a:lnSpc>
              <a:spcBef>
                <a:spcPts val="0"/>
              </a:spcBef>
            </a:pPr>
            <a:r>
              <a:rPr lang="en-US" sz="1600" dirty="0" smtClean="0">
                <a:solidFill>
                  <a:schemeClr val="accent2"/>
                </a:solidFill>
              </a:rPr>
              <a:t>Cross region backups for disaster recovery</a:t>
            </a:r>
          </a:p>
          <a:p>
            <a:pPr>
              <a:lnSpc>
                <a:spcPct val="100000"/>
              </a:lnSpc>
              <a:spcBef>
                <a:spcPts val="0"/>
              </a:spcBef>
            </a:pPr>
            <a:r>
              <a:rPr lang="en-US" sz="1600" dirty="0" smtClean="0">
                <a:solidFill>
                  <a:schemeClr val="accent2"/>
                </a:solidFill>
              </a:rPr>
              <a:t>Streaming restores enable you to resume querying faster</a:t>
            </a:r>
            <a:endParaRPr lang="en-US" sz="1600" dirty="0">
              <a:solidFill>
                <a:schemeClr val="accent2"/>
              </a:solidFill>
            </a:endParaRPr>
          </a:p>
        </p:txBody>
      </p:sp>
      <p:grpSp>
        <p:nvGrpSpPr>
          <p:cNvPr id="6" name="Group 5"/>
          <p:cNvGrpSpPr/>
          <p:nvPr/>
        </p:nvGrpSpPr>
        <p:grpSpPr>
          <a:xfrm>
            <a:off x="5313757" y="1117043"/>
            <a:ext cx="3400376" cy="1248967"/>
            <a:chOff x="5313757" y="3040096"/>
            <a:chExt cx="3400376" cy="1248967"/>
          </a:xfrm>
        </p:grpSpPr>
        <p:sp>
          <p:nvSpPr>
            <p:cNvPr id="7" name="Rectangle 6"/>
            <p:cNvSpPr/>
            <p:nvPr/>
          </p:nvSpPr>
          <p:spPr bwMode="auto">
            <a:xfrm>
              <a:off x="5323016" y="3966099"/>
              <a:ext cx="3391117" cy="322964"/>
            </a:xfrm>
            <a:prstGeom prst="rect">
              <a:avLst/>
            </a:prstGeom>
            <a:gradFill rotWithShape="1">
              <a:gsLst>
                <a:gs pos="0">
                  <a:srgbClr val="FF6528">
                    <a:lumMod val="50000"/>
                  </a:srgbClr>
                </a:gs>
                <a:gs pos="80000">
                  <a:srgbClr val="FF6528">
                    <a:lumMod val="75000"/>
                  </a:srgbClr>
                </a:gs>
                <a:gs pos="100000">
                  <a:srgbClr val="FF6528">
                    <a:lumMod val="75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alpha val="99000"/>
                    </a:srgbClr>
                  </a:solidFill>
                  <a:effectLst/>
                  <a:uLnTx/>
                  <a:uFillTx/>
                  <a:latin typeface="Arial"/>
                  <a:ea typeface="+mn-ea"/>
                  <a:cs typeface="Arial"/>
                </a:rPr>
                <a:t>Amazon S3</a:t>
              </a:r>
            </a:p>
          </p:txBody>
        </p:sp>
        <p:cxnSp>
          <p:nvCxnSpPr>
            <p:cNvPr id="10" name="Straight Arrow Connector 9"/>
            <p:cNvCxnSpPr/>
            <p:nvPr/>
          </p:nvCxnSpPr>
          <p:spPr>
            <a:xfrm flipH="1" flipV="1">
              <a:off x="5743354" y="3714555"/>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1" name="Straight Arrow Connector 10"/>
            <p:cNvCxnSpPr>
              <a:stCxn id="7" idx="0"/>
            </p:cNvCxnSpPr>
            <p:nvPr/>
          </p:nvCxnSpPr>
          <p:spPr>
            <a:xfrm flipV="1">
              <a:off x="7018575" y="3714555"/>
              <a:ext cx="762"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2" name="Straight Arrow Connector 11"/>
            <p:cNvCxnSpPr/>
            <p:nvPr/>
          </p:nvCxnSpPr>
          <p:spPr>
            <a:xfrm flipH="1" flipV="1">
              <a:off x="8283345" y="3714555"/>
              <a:ext cx="1" cy="25154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13" name="Group 12"/>
            <p:cNvGrpSpPr/>
            <p:nvPr/>
          </p:nvGrpSpPr>
          <p:grpSpPr>
            <a:xfrm>
              <a:off x="5313757" y="3040096"/>
              <a:ext cx="858564" cy="680533"/>
              <a:chOff x="5313757" y="3040096"/>
              <a:chExt cx="858564" cy="680533"/>
            </a:xfrm>
          </p:grpSpPr>
          <p:grpSp>
            <p:nvGrpSpPr>
              <p:cNvPr id="42" name="Group 41"/>
              <p:cNvGrpSpPr/>
              <p:nvPr/>
            </p:nvGrpSpPr>
            <p:grpSpPr>
              <a:xfrm>
                <a:off x="5313757" y="3040096"/>
                <a:ext cx="854908" cy="680533"/>
                <a:chOff x="787156" y="3824909"/>
                <a:chExt cx="1283034" cy="1021334"/>
              </a:xfrm>
            </p:grpSpPr>
            <p:sp>
              <p:nvSpPr>
                <p:cNvPr id="44" name="Rectangle 43"/>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45" name="Group 44"/>
                <p:cNvGrpSpPr/>
                <p:nvPr/>
              </p:nvGrpSpPr>
              <p:grpSpPr>
                <a:xfrm>
                  <a:off x="848783" y="3905250"/>
                  <a:ext cx="1126067" cy="856750"/>
                  <a:chOff x="753533" y="1447800"/>
                  <a:chExt cx="1126067" cy="856750"/>
                </a:xfrm>
              </p:grpSpPr>
              <p:grpSp>
                <p:nvGrpSpPr>
                  <p:cNvPr id="46" name="Group 45"/>
                  <p:cNvGrpSpPr/>
                  <p:nvPr/>
                </p:nvGrpSpPr>
                <p:grpSpPr>
                  <a:xfrm>
                    <a:off x="881802" y="1980837"/>
                    <a:ext cx="907041" cy="323713"/>
                    <a:chOff x="881802" y="1980837"/>
                    <a:chExt cx="907041" cy="323713"/>
                  </a:xfrm>
                </p:grpSpPr>
                <p:sp>
                  <p:nvSpPr>
                    <p:cNvPr id="52" name="Can 51"/>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3" name="Can 52"/>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4" name="Can 53"/>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47" name="Rectangle 46"/>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48" name="Rectangle 47"/>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lang="en-US" sz="400" kern="0" noProof="0" dirty="0" smtClean="0">
                        <a:solidFill>
                          <a:srgbClr val="59585A">
                            <a:lumMod val="60000"/>
                            <a:lumOff val="40000"/>
                            <a:alpha val="99000"/>
                          </a:srgbClr>
                        </a:solidFill>
                        <a:latin typeface="Arial"/>
                        <a:cs typeface="Arial"/>
                      </a:rPr>
                      <a:t>16</a:t>
                    </a: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cs typeface="Arial"/>
                      </a:rPr>
                      <a:t>TB disk</a:t>
                    </a:r>
                  </a:p>
                </p:txBody>
              </p:sp>
              <p:sp>
                <p:nvSpPr>
                  <p:cNvPr id="49" name="Rectangle 48"/>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0" name="Rectangle 49"/>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1" name="Rectangle 50"/>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43" name="Rectangle 42"/>
              <p:cNvSpPr/>
              <p:nvPr/>
            </p:nvSpPr>
            <p:spPr bwMode="auto">
              <a:xfrm>
                <a:off x="5314387"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4" name="Group 13"/>
            <p:cNvGrpSpPr/>
            <p:nvPr/>
          </p:nvGrpSpPr>
          <p:grpSpPr>
            <a:xfrm>
              <a:off x="6589740" y="3040096"/>
              <a:ext cx="858564" cy="680533"/>
              <a:chOff x="6589740" y="3040096"/>
              <a:chExt cx="858564" cy="680533"/>
            </a:xfrm>
          </p:grpSpPr>
          <p:grpSp>
            <p:nvGrpSpPr>
              <p:cNvPr id="29" name="Group 28"/>
              <p:cNvGrpSpPr/>
              <p:nvPr/>
            </p:nvGrpSpPr>
            <p:grpSpPr>
              <a:xfrm>
                <a:off x="6589740" y="3040096"/>
                <a:ext cx="854908" cy="680533"/>
                <a:chOff x="787156" y="3824909"/>
                <a:chExt cx="1283034" cy="1021334"/>
              </a:xfrm>
            </p:grpSpPr>
            <p:sp>
              <p:nvSpPr>
                <p:cNvPr id="31" name="Rectangle 30"/>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32" name="Group 31"/>
                <p:cNvGrpSpPr/>
                <p:nvPr/>
              </p:nvGrpSpPr>
              <p:grpSpPr>
                <a:xfrm>
                  <a:off x="848783" y="3905250"/>
                  <a:ext cx="1126067" cy="856750"/>
                  <a:chOff x="753533" y="1447800"/>
                  <a:chExt cx="1126067" cy="856750"/>
                </a:xfrm>
              </p:grpSpPr>
              <p:grpSp>
                <p:nvGrpSpPr>
                  <p:cNvPr id="33" name="Group 32"/>
                  <p:cNvGrpSpPr/>
                  <p:nvPr/>
                </p:nvGrpSpPr>
                <p:grpSpPr>
                  <a:xfrm>
                    <a:off x="881802" y="1980837"/>
                    <a:ext cx="907041" cy="323713"/>
                    <a:chOff x="881802" y="1980837"/>
                    <a:chExt cx="907041" cy="323713"/>
                  </a:xfrm>
                </p:grpSpPr>
                <p:sp>
                  <p:nvSpPr>
                    <p:cNvPr id="39" name="Can 38"/>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40" name="Can 3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41" name="Can 40"/>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34" name="Rectangle 33"/>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35" name="Rectangle 34"/>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lang="en-US" sz="400" kern="0" dirty="0" smtClean="0">
                        <a:solidFill>
                          <a:srgbClr val="59585A">
                            <a:lumMod val="60000"/>
                            <a:lumOff val="40000"/>
                            <a:alpha val="99000"/>
                          </a:srgbClr>
                        </a:solidFill>
                        <a:latin typeface="Arial"/>
                        <a:cs typeface="Arial"/>
                      </a:rPr>
                      <a:t>16</a:t>
                    </a: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cs typeface="Arial"/>
                      </a:rPr>
                      <a:t>TB disk</a:t>
                    </a:r>
                  </a:p>
                </p:txBody>
              </p:sp>
              <p:sp>
                <p:nvSpPr>
                  <p:cNvPr id="36" name="Rectangle 35"/>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37" name="Rectangle 36"/>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38" name="Rectangle 37"/>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30" name="Rectangle 29"/>
              <p:cNvSpPr/>
              <p:nvPr/>
            </p:nvSpPr>
            <p:spPr bwMode="auto">
              <a:xfrm>
                <a:off x="6590370"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5" name="Group 14"/>
            <p:cNvGrpSpPr/>
            <p:nvPr/>
          </p:nvGrpSpPr>
          <p:grpSpPr>
            <a:xfrm>
              <a:off x="7853748" y="3040096"/>
              <a:ext cx="858564" cy="680533"/>
              <a:chOff x="7853748" y="3040096"/>
              <a:chExt cx="858564" cy="680533"/>
            </a:xfrm>
          </p:grpSpPr>
          <p:grpSp>
            <p:nvGrpSpPr>
              <p:cNvPr id="16" name="Group 15"/>
              <p:cNvGrpSpPr/>
              <p:nvPr/>
            </p:nvGrpSpPr>
            <p:grpSpPr>
              <a:xfrm>
                <a:off x="7853748" y="3040096"/>
                <a:ext cx="854908" cy="680533"/>
                <a:chOff x="787156" y="3824909"/>
                <a:chExt cx="1283034" cy="1021334"/>
              </a:xfrm>
            </p:grpSpPr>
            <p:sp>
              <p:nvSpPr>
                <p:cNvPr id="18" name="Rectangle 17"/>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9" name="Group 18"/>
                <p:cNvGrpSpPr/>
                <p:nvPr/>
              </p:nvGrpSpPr>
              <p:grpSpPr>
                <a:xfrm>
                  <a:off x="848783" y="3905250"/>
                  <a:ext cx="1126067" cy="856750"/>
                  <a:chOff x="753533" y="1447800"/>
                  <a:chExt cx="1126067" cy="856750"/>
                </a:xfrm>
              </p:grpSpPr>
              <p:grpSp>
                <p:nvGrpSpPr>
                  <p:cNvPr id="20" name="Group 19"/>
                  <p:cNvGrpSpPr/>
                  <p:nvPr/>
                </p:nvGrpSpPr>
                <p:grpSpPr>
                  <a:xfrm>
                    <a:off x="881802" y="1980837"/>
                    <a:ext cx="907041" cy="323713"/>
                    <a:chOff x="881802" y="1980837"/>
                    <a:chExt cx="907041" cy="323713"/>
                  </a:xfrm>
                </p:grpSpPr>
                <p:sp>
                  <p:nvSpPr>
                    <p:cNvPr id="26" name="Can 25"/>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7" name="Can 26"/>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8" name="Can 27"/>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21" name="Rectangle 20"/>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22" name="Rectangle 21"/>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lang="en-US" sz="400" kern="0" dirty="0" smtClean="0">
                        <a:solidFill>
                          <a:srgbClr val="59585A">
                            <a:lumMod val="60000"/>
                            <a:lumOff val="40000"/>
                            <a:alpha val="99000"/>
                          </a:srgbClr>
                        </a:solidFill>
                        <a:latin typeface="Arial"/>
                        <a:cs typeface="Arial"/>
                      </a:rPr>
                      <a:t>16</a:t>
                    </a: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cs typeface="Arial"/>
                      </a:rPr>
                      <a:t>TB disk</a:t>
                    </a:r>
                  </a:p>
                </p:txBody>
              </p:sp>
              <p:sp>
                <p:nvSpPr>
                  <p:cNvPr id="23" name="Rectangle 22"/>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4" name="Rectangle 23"/>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5" name="Rectangle 24"/>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17" name="Rectangle 16"/>
              <p:cNvSpPr/>
              <p:nvPr/>
            </p:nvSpPr>
            <p:spPr bwMode="auto">
              <a:xfrm>
                <a:off x="7854378" y="3047274"/>
                <a:ext cx="857934" cy="667281"/>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spTree>
    <p:extLst>
      <p:ext uri="{BB962C8B-B14F-4D97-AF65-F5344CB8AC3E}">
        <p14:creationId xmlns:p14="http://schemas.microsoft.com/office/powerpoint/2010/main" val="313252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Amazon Redshift parallelizes and distributes everything</a:t>
            </a:r>
            <a:endParaRPr lang="en-US" dirty="0"/>
          </a:p>
        </p:txBody>
      </p:sp>
      <p:sp>
        <p:nvSpPr>
          <p:cNvPr id="8" name="Content Placeholder 1"/>
          <p:cNvSpPr>
            <a:spLocks noGrp="1"/>
          </p:cNvSpPr>
          <p:nvPr>
            <p:ph idx="1"/>
          </p:nvPr>
        </p:nvSpPr>
        <p:spPr>
          <a:xfrm>
            <a:off x="704087" y="1009332"/>
            <a:ext cx="7841809" cy="3553926"/>
          </a:xfrm>
        </p:spPr>
        <p:txBody>
          <a:bodyPr>
            <a:normAutofit/>
          </a:bodyPr>
          <a:lstStyle/>
          <a:p>
            <a:pPr marL="1371566" lvl="3" indent="0">
              <a:buNone/>
            </a:pPr>
            <a:endParaRPr lang="en-US" dirty="0" smtClean="0"/>
          </a:p>
          <a:p>
            <a:pPr marL="0" lvl="0" indent="0">
              <a:buNone/>
            </a:pPr>
            <a:r>
              <a:rPr lang="en-US" dirty="0" smtClean="0"/>
              <a:t>Query</a:t>
            </a:r>
          </a:p>
          <a:p>
            <a:pPr marL="1371566" lvl="3" indent="0">
              <a:buNone/>
            </a:pPr>
            <a:endParaRPr lang="en-US" dirty="0" smtClean="0"/>
          </a:p>
          <a:p>
            <a:pPr marL="0" lvl="0" indent="0">
              <a:buNone/>
            </a:pPr>
            <a:r>
              <a:rPr lang="en-US" dirty="0" smtClean="0"/>
              <a:t>Load</a:t>
            </a:r>
          </a:p>
          <a:p>
            <a:pPr marL="1371566" lvl="3" indent="0">
              <a:buNone/>
            </a:pPr>
            <a:endParaRPr lang="en-US" dirty="0" smtClean="0"/>
          </a:p>
          <a:p>
            <a:pPr marL="0" lvl="0" indent="0">
              <a:buNone/>
            </a:pPr>
            <a:r>
              <a:rPr lang="en-US" dirty="0" smtClean="0"/>
              <a:t>Backup/Restore</a:t>
            </a:r>
          </a:p>
          <a:p>
            <a:pPr marL="1371566" lvl="3" indent="0">
              <a:buNone/>
            </a:pPr>
            <a:endParaRPr lang="en-US" dirty="0" smtClean="0"/>
          </a:p>
          <a:p>
            <a:pPr marL="0" lvl="0" indent="0">
              <a:buNone/>
            </a:pPr>
            <a:r>
              <a:rPr lang="en-US" b="1" dirty="0" smtClean="0"/>
              <a:t>Resize</a:t>
            </a:r>
          </a:p>
          <a:p>
            <a:pPr marL="0" lvl="0" indent="0">
              <a:buNone/>
            </a:pPr>
            <a:endParaRPr lang="en-US" dirty="0" smtClean="0"/>
          </a:p>
          <a:p>
            <a:pPr marL="0" indent="0">
              <a:buNone/>
            </a:pPr>
            <a:endParaRPr lang="en-US" dirty="0"/>
          </a:p>
        </p:txBody>
      </p:sp>
      <p:sp>
        <p:nvSpPr>
          <p:cNvPr id="9" name="Rectangle 8"/>
          <p:cNvSpPr/>
          <p:nvPr/>
        </p:nvSpPr>
        <p:spPr>
          <a:xfrm>
            <a:off x="143367" y="3779074"/>
            <a:ext cx="3907425"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00000"/>
              </a:solidFill>
              <a:latin typeface="Arial"/>
              <a:cs typeface="Arial"/>
            </a:endParaRPr>
          </a:p>
        </p:txBody>
      </p:sp>
      <p:sp>
        <p:nvSpPr>
          <p:cNvPr id="5" name="Content Placeholder 47"/>
          <p:cNvSpPr txBox="1">
            <a:spLocks/>
          </p:cNvSpPr>
          <p:nvPr/>
        </p:nvSpPr>
        <p:spPr>
          <a:xfrm>
            <a:off x="4270249" y="2577009"/>
            <a:ext cx="4909082" cy="2113242"/>
          </a:xfrm>
          <a:prstGeom prst="rect">
            <a:avLst/>
          </a:prstGeom>
          <a:ln>
            <a:noFill/>
          </a:ln>
        </p:spPr>
        <p:txBody>
          <a:bodyPr vert="horz" lIns="91440" tIns="45720" rIns="91440" bIns="45720" rtlCol="0">
            <a:noAutofit/>
          </a:bodyPr>
          <a:lstStyle>
            <a:defPPr>
              <a:defRPr lang="en-US"/>
            </a:defPPr>
            <a:lvl1pPr marL="342900" indent="-342900">
              <a:lnSpc>
                <a:spcPct val="110000"/>
              </a:lnSpc>
              <a:spcBef>
                <a:spcPts val="936"/>
              </a:spcBef>
              <a:spcAft>
                <a:spcPts val="600"/>
              </a:spcAft>
              <a:buFont typeface="Arial"/>
              <a:buChar char="•"/>
              <a:defRPr sz="1400">
                <a:ln>
                  <a:noFill/>
                </a:ln>
                <a:solidFill>
                  <a:srgbClr val="333334"/>
                </a:solidFill>
                <a:latin typeface="Arial"/>
                <a:cs typeface="Arial"/>
              </a:defRPr>
            </a:lvl1pPr>
            <a:lvl2pPr marL="742950" indent="-285750">
              <a:spcBef>
                <a:spcPct val="20000"/>
              </a:spcBef>
              <a:buFont typeface="Arial"/>
              <a:buChar char="–"/>
              <a:defRPr sz="1600">
                <a:ln>
                  <a:noFill/>
                </a:ln>
                <a:solidFill>
                  <a:srgbClr val="333334"/>
                </a:solidFill>
                <a:latin typeface="Arial"/>
                <a:cs typeface="Arial"/>
              </a:defRPr>
            </a:lvl2pPr>
            <a:lvl3pPr marL="1143000" indent="-228600">
              <a:spcBef>
                <a:spcPct val="20000"/>
              </a:spcBef>
              <a:buFont typeface="Arial"/>
              <a:buChar char="•"/>
              <a:defRPr sz="1400">
                <a:ln>
                  <a:noFill/>
                </a:ln>
                <a:solidFill>
                  <a:srgbClr val="333334"/>
                </a:solidFill>
                <a:latin typeface="Arial"/>
                <a:cs typeface="Arial"/>
              </a:defRPr>
            </a:lvl3pPr>
            <a:lvl4pPr marL="1600200" indent="-228600">
              <a:spcBef>
                <a:spcPct val="20000"/>
              </a:spcBef>
              <a:buFont typeface="Arial"/>
              <a:buChar char="–"/>
              <a:defRPr sz="1200">
                <a:ln>
                  <a:noFill/>
                </a:ln>
                <a:solidFill>
                  <a:srgbClr val="333334"/>
                </a:solidFill>
                <a:latin typeface="Arial"/>
                <a:cs typeface="Arial"/>
              </a:defRPr>
            </a:lvl4pPr>
            <a:lvl5pPr marL="2057400" indent="-228600">
              <a:spcBef>
                <a:spcPct val="20000"/>
              </a:spcBef>
              <a:buFont typeface="Arial"/>
              <a:buChar char="»"/>
              <a:defRPr sz="1200">
                <a:ln>
                  <a:noFill/>
                </a:ln>
                <a:solidFill>
                  <a:srgbClr val="333334"/>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0"/>
              </a:spcBef>
            </a:pPr>
            <a:r>
              <a:rPr lang="en-US" sz="2000" dirty="0" smtClean="0">
                <a:solidFill>
                  <a:schemeClr val="accent2"/>
                </a:solidFill>
              </a:rPr>
              <a:t>Resize while remaining online</a:t>
            </a:r>
          </a:p>
          <a:p>
            <a:pPr>
              <a:lnSpc>
                <a:spcPct val="100000"/>
              </a:lnSpc>
              <a:spcBef>
                <a:spcPts val="0"/>
              </a:spcBef>
            </a:pPr>
            <a:r>
              <a:rPr lang="en-US" sz="2000" dirty="0" smtClean="0">
                <a:solidFill>
                  <a:schemeClr val="accent2"/>
                </a:solidFill>
              </a:rPr>
              <a:t>Provision a new cluster in the background</a:t>
            </a:r>
          </a:p>
          <a:p>
            <a:pPr>
              <a:lnSpc>
                <a:spcPct val="100000"/>
              </a:lnSpc>
              <a:spcBef>
                <a:spcPts val="0"/>
              </a:spcBef>
            </a:pPr>
            <a:r>
              <a:rPr lang="en-US" sz="2000" dirty="0" smtClean="0">
                <a:solidFill>
                  <a:schemeClr val="accent2"/>
                </a:solidFill>
              </a:rPr>
              <a:t>Copy data in parallel from node to node</a:t>
            </a:r>
          </a:p>
          <a:p>
            <a:pPr>
              <a:lnSpc>
                <a:spcPct val="100000"/>
              </a:lnSpc>
              <a:spcBef>
                <a:spcPts val="0"/>
              </a:spcBef>
            </a:pPr>
            <a:r>
              <a:rPr lang="en-US" sz="2000" dirty="0" smtClean="0">
                <a:solidFill>
                  <a:schemeClr val="accent2"/>
                </a:solidFill>
              </a:rPr>
              <a:t>Only charged for source cluster</a:t>
            </a:r>
          </a:p>
        </p:txBody>
      </p:sp>
      <p:grpSp>
        <p:nvGrpSpPr>
          <p:cNvPr id="6" name="Group 5"/>
          <p:cNvGrpSpPr/>
          <p:nvPr/>
        </p:nvGrpSpPr>
        <p:grpSpPr>
          <a:xfrm>
            <a:off x="4691774" y="985739"/>
            <a:ext cx="4202354" cy="1353094"/>
            <a:chOff x="392279" y="931471"/>
            <a:chExt cx="8575876" cy="2761302"/>
          </a:xfrm>
        </p:grpSpPr>
        <p:cxnSp>
          <p:nvCxnSpPr>
            <p:cNvPr id="7" name="Straight Arrow Connector 6"/>
            <p:cNvCxnSpPr/>
            <p:nvPr/>
          </p:nvCxnSpPr>
          <p:spPr>
            <a:xfrm flipV="1">
              <a:off x="1171902" y="3260360"/>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0" name="Straight Arrow Connector 9"/>
            <p:cNvCxnSpPr/>
            <p:nvPr/>
          </p:nvCxnSpPr>
          <p:spPr>
            <a:xfrm flipH="1">
              <a:off x="2020752" y="2399449"/>
              <a:ext cx="1768"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1" name="Straight Arrow Connector 10"/>
            <p:cNvCxnSpPr/>
            <p:nvPr/>
          </p:nvCxnSpPr>
          <p:spPr>
            <a:xfrm flipV="1">
              <a:off x="1170899" y="2397958"/>
              <a:ext cx="413670"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2" name="Straight Arrow Connector 11"/>
            <p:cNvCxnSpPr/>
            <p:nvPr/>
          </p:nvCxnSpPr>
          <p:spPr>
            <a:xfrm flipH="1" flipV="1">
              <a:off x="2447875" y="2373114"/>
              <a:ext cx="429146" cy="48925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3" name="Straight Arrow Connector 12"/>
            <p:cNvCxnSpPr>
              <a:stCxn id="14" idx="2"/>
              <a:endCxn id="103" idx="0"/>
            </p:cNvCxnSpPr>
            <p:nvPr/>
          </p:nvCxnSpPr>
          <p:spPr>
            <a:xfrm>
              <a:off x="2022259" y="1243949"/>
              <a:ext cx="260" cy="47597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sp>
          <p:nvSpPr>
            <p:cNvPr id="14" name="Rectangle 13"/>
            <p:cNvSpPr/>
            <p:nvPr/>
          </p:nvSpPr>
          <p:spPr bwMode="auto">
            <a:xfrm>
              <a:off x="1112726" y="931471"/>
              <a:ext cx="1819065" cy="312478"/>
            </a:xfrm>
            <a:prstGeom prst="rect">
              <a:avLst/>
            </a:prstGeom>
            <a:gradFill rotWithShape="1">
              <a:gsLst>
                <a:gs pos="0">
                  <a:srgbClr val="16CC9A">
                    <a:lumMod val="50000"/>
                  </a:srgbClr>
                </a:gs>
                <a:gs pos="80000">
                  <a:srgbClr val="16CC9A">
                    <a:lumMod val="75000"/>
                  </a:srgbClr>
                </a:gs>
                <a:gs pos="100000">
                  <a:srgbClr val="16CC9A">
                    <a:lumMod val="75000"/>
                  </a:srgbClr>
                </a:gs>
              </a:gsLst>
              <a:lin ang="16200000" scaled="0"/>
            </a:gradFill>
            <a:ln w="9525" cap="flat" cmpd="sng" algn="ctr">
              <a:solidFill>
                <a:srgbClr val="16CC9A">
                  <a:lumMod val="7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alpha val="99000"/>
                    </a:srgbClr>
                  </a:solidFill>
                  <a:effectLst/>
                  <a:uLnTx/>
                  <a:uFillTx/>
                  <a:latin typeface="Arial"/>
                  <a:ea typeface="+mn-ea"/>
                  <a:cs typeface="Arial"/>
                </a:rPr>
                <a:t>SQL Clients/BI Tools</a:t>
              </a:r>
            </a:p>
          </p:txBody>
        </p:sp>
        <p:grpSp>
          <p:nvGrpSpPr>
            <p:cNvPr id="15" name="Group 14"/>
            <p:cNvGrpSpPr/>
            <p:nvPr/>
          </p:nvGrpSpPr>
          <p:grpSpPr>
            <a:xfrm>
              <a:off x="392279" y="2981259"/>
              <a:ext cx="707994" cy="561186"/>
              <a:chOff x="540558" y="4280710"/>
              <a:chExt cx="1360880" cy="1078690"/>
            </a:xfrm>
          </p:grpSpPr>
          <p:grpSp>
            <p:nvGrpSpPr>
              <p:cNvPr id="141" name="Group 140"/>
              <p:cNvGrpSpPr/>
              <p:nvPr/>
            </p:nvGrpSpPr>
            <p:grpSpPr>
              <a:xfrm>
                <a:off x="540558" y="4280710"/>
                <a:ext cx="1355085" cy="1078690"/>
                <a:chOff x="787156" y="3824909"/>
                <a:chExt cx="1283034" cy="1021334"/>
              </a:xfrm>
            </p:grpSpPr>
            <p:sp>
              <p:nvSpPr>
                <p:cNvPr id="143" name="Rectangle 142"/>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44" name="Group 143"/>
                <p:cNvGrpSpPr/>
                <p:nvPr/>
              </p:nvGrpSpPr>
              <p:grpSpPr>
                <a:xfrm>
                  <a:off x="848783" y="3905250"/>
                  <a:ext cx="1126067" cy="856750"/>
                  <a:chOff x="753533" y="1447800"/>
                  <a:chExt cx="1126067" cy="856750"/>
                </a:xfrm>
              </p:grpSpPr>
              <p:grpSp>
                <p:nvGrpSpPr>
                  <p:cNvPr id="145" name="Group 144"/>
                  <p:cNvGrpSpPr/>
                  <p:nvPr/>
                </p:nvGrpSpPr>
                <p:grpSpPr>
                  <a:xfrm>
                    <a:off x="881802" y="1980837"/>
                    <a:ext cx="907041" cy="323713"/>
                    <a:chOff x="881802" y="1980837"/>
                    <a:chExt cx="907041" cy="323713"/>
                  </a:xfrm>
                </p:grpSpPr>
                <p:sp>
                  <p:nvSpPr>
                    <p:cNvPr id="151" name="Can 150"/>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52" name="Can 151"/>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53" name="Can 152"/>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146" name="Rectangle 145"/>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147" name="Rectangle 146"/>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148" name="Rectangle 147"/>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49" name="Rectangle 148"/>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50" name="Rectangle 149"/>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142" name="Rectangle 141"/>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6" name="Group 15"/>
            <p:cNvGrpSpPr/>
            <p:nvPr/>
          </p:nvGrpSpPr>
          <p:grpSpPr>
            <a:xfrm>
              <a:off x="1668262" y="2981259"/>
              <a:ext cx="707994" cy="561186"/>
              <a:chOff x="540558" y="4280710"/>
              <a:chExt cx="1360880" cy="1078690"/>
            </a:xfrm>
          </p:grpSpPr>
          <p:grpSp>
            <p:nvGrpSpPr>
              <p:cNvPr id="128" name="Group 127"/>
              <p:cNvGrpSpPr/>
              <p:nvPr/>
            </p:nvGrpSpPr>
            <p:grpSpPr>
              <a:xfrm>
                <a:off x="540558" y="4280710"/>
                <a:ext cx="1355085" cy="1078690"/>
                <a:chOff x="787156" y="3824909"/>
                <a:chExt cx="1283034" cy="1021334"/>
              </a:xfrm>
            </p:grpSpPr>
            <p:sp>
              <p:nvSpPr>
                <p:cNvPr id="130" name="Rectangle 129"/>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31" name="Group 130"/>
                <p:cNvGrpSpPr/>
                <p:nvPr/>
              </p:nvGrpSpPr>
              <p:grpSpPr>
                <a:xfrm>
                  <a:off x="848783" y="3905250"/>
                  <a:ext cx="1126067" cy="856750"/>
                  <a:chOff x="753533" y="1447800"/>
                  <a:chExt cx="1126067" cy="856750"/>
                </a:xfrm>
              </p:grpSpPr>
              <p:grpSp>
                <p:nvGrpSpPr>
                  <p:cNvPr id="132" name="Group 131"/>
                  <p:cNvGrpSpPr/>
                  <p:nvPr/>
                </p:nvGrpSpPr>
                <p:grpSpPr>
                  <a:xfrm>
                    <a:off x="881802" y="1980837"/>
                    <a:ext cx="907041" cy="323713"/>
                    <a:chOff x="881802" y="1980837"/>
                    <a:chExt cx="907041" cy="323713"/>
                  </a:xfrm>
                </p:grpSpPr>
                <p:sp>
                  <p:nvSpPr>
                    <p:cNvPr id="138" name="Can 137"/>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39" name="Can 138"/>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40" name="Can 139"/>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133" name="Rectangle 132"/>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134" name="Rectangle 133"/>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135" name="Rectangle 134"/>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36" name="Rectangle 135"/>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37" name="Rectangle 136"/>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129" name="Rectangle 128"/>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7" name="Group 16"/>
            <p:cNvGrpSpPr/>
            <p:nvPr/>
          </p:nvGrpSpPr>
          <p:grpSpPr>
            <a:xfrm>
              <a:off x="2932270" y="2981259"/>
              <a:ext cx="707994" cy="561186"/>
              <a:chOff x="540558" y="4280710"/>
              <a:chExt cx="1360880" cy="1078690"/>
            </a:xfrm>
          </p:grpSpPr>
          <p:grpSp>
            <p:nvGrpSpPr>
              <p:cNvPr id="115" name="Group 114"/>
              <p:cNvGrpSpPr/>
              <p:nvPr/>
            </p:nvGrpSpPr>
            <p:grpSpPr>
              <a:xfrm>
                <a:off x="540558" y="4280710"/>
                <a:ext cx="1355085" cy="1078690"/>
                <a:chOff x="787156" y="3824909"/>
                <a:chExt cx="1283034" cy="1021334"/>
              </a:xfrm>
            </p:grpSpPr>
            <p:sp>
              <p:nvSpPr>
                <p:cNvPr id="117" name="Rectangle 116"/>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18" name="Group 117"/>
                <p:cNvGrpSpPr/>
                <p:nvPr/>
              </p:nvGrpSpPr>
              <p:grpSpPr>
                <a:xfrm>
                  <a:off x="848783" y="3905250"/>
                  <a:ext cx="1126067" cy="856750"/>
                  <a:chOff x="753533" y="1447800"/>
                  <a:chExt cx="1126067" cy="856750"/>
                </a:xfrm>
              </p:grpSpPr>
              <p:grpSp>
                <p:nvGrpSpPr>
                  <p:cNvPr id="119" name="Group 118"/>
                  <p:cNvGrpSpPr/>
                  <p:nvPr/>
                </p:nvGrpSpPr>
                <p:grpSpPr>
                  <a:xfrm>
                    <a:off x="881802" y="1980837"/>
                    <a:ext cx="907041" cy="323713"/>
                    <a:chOff x="881802" y="1980837"/>
                    <a:chExt cx="907041" cy="323713"/>
                  </a:xfrm>
                </p:grpSpPr>
                <p:sp>
                  <p:nvSpPr>
                    <p:cNvPr id="125" name="Can 124"/>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26" name="Can 125"/>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27" name="Can 126"/>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120" name="Rectangle 119"/>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121" name="Rectangle 120"/>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122" name="Rectangle 121"/>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23" name="Rectangle 122"/>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24" name="Rectangle 123"/>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116" name="Rectangle 115"/>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8" name="Group 17"/>
            <p:cNvGrpSpPr/>
            <p:nvPr/>
          </p:nvGrpSpPr>
          <p:grpSpPr>
            <a:xfrm>
              <a:off x="1668262" y="1714003"/>
              <a:ext cx="707994" cy="561186"/>
              <a:chOff x="540558" y="4280710"/>
              <a:chExt cx="1360880" cy="1078690"/>
            </a:xfrm>
          </p:grpSpPr>
          <p:grpSp>
            <p:nvGrpSpPr>
              <p:cNvPr id="102" name="Group 101"/>
              <p:cNvGrpSpPr/>
              <p:nvPr/>
            </p:nvGrpSpPr>
            <p:grpSpPr>
              <a:xfrm>
                <a:off x="540558" y="4280710"/>
                <a:ext cx="1355085" cy="1078690"/>
                <a:chOff x="787156" y="3824909"/>
                <a:chExt cx="1283034" cy="1021334"/>
              </a:xfrm>
            </p:grpSpPr>
            <p:sp>
              <p:nvSpPr>
                <p:cNvPr id="104" name="Rectangle 103"/>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05" name="Group 104"/>
                <p:cNvGrpSpPr/>
                <p:nvPr/>
              </p:nvGrpSpPr>
              <p:grpSpPr>
                <a:xfrm>
                  <a:off x="848783" y="3905250"/>
                  <a:ext cx="1126067" cy="856750"/>
                  <a:chOff x="753533" y="1447800"/>
                  <a:chExt cx="1126067" cy="856750"/>
                </a:xfrm>
              </p:grpSpPr>
              <p:grpSp>
                <p:nvGrpSpPr>
                  <p:cNvPr id="106" name="Group 105"/>
                  <p:cNvGrpSpPr/>
                  <p:nvPr/>
                </p:nvGrpSpPr>
                <p:grpSpPr>
                  <a:xfrm>
                    <a:off x="881802" y="1980837"/>
                    <a:ext cx="907041" cy="323713"/>
                    <a:chOff x="881802" y="1980837"/>
                    <a:chExt cx="907041" cy="323713"/>
                  </a:xfrm>
                </p:grpSpPr>
                <p:sp>
                  <p:nvSpPr>
                    <p:cNvPr id="112" name="Can 111"/>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13" name="Can 112"/>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14" name="Can 113"/>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107" name="Rectangle 106"/>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108" name="Rectangle 107"/>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109" name="Rectangle 108"/>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10" name="Rectangle 109"/>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11" name="Rectangle 110"/>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103" name="Rectangle 102"/>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Leader</a:t>
                </a:r>
                <a:b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b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Node</a:t>
                </a:r>
              </a:p>
            </p:txBody>
          </p:sp>
        </p:grpSp>
        <p:cxnSp>
          <p:nvCxnSpPr>
            <p:cNvPr id="19" name="Straight Arrow Connector 18"/>
            <p:cNvCxnSpPr/>
            <p:nvPr/>
          </p:nvCxnSpPr>
          <p:spPr>
            <a:xfrm>
              <a:off x="2445553" y="3261852"/>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20" name="Group 19"/>
            <p:cNvGrpSpPr/>
            <p:nvPr/>
          </p:nvGrpSpPr>
          <p:grpSpPr>
            <a:xfrm>
              <a:off x="4611790" y="1708994"/>
              <a:ext cx="4267628" cy="1834942"/>
              <a:chOff x="4611790" y="1855529"/>
              <a:chExt cx="4267628" cy="1834942"/>
            </a:xfrm>
          </p:grpSpPr>
          <p:cxnSp>
            <p:nvCxnSpPr>
              <p:cNvPr id="25" name="Straight Arrow Connector 24"/>
              <p:cNvCxnSpPr/>
              <p:nvPr/>
            </p:nvCxnSpPr>
            <p:spPr>
              <a:xfrm flipV="1">
                <a:off x="5352033" y="3408386"/>
                <a:ext cx="418036" cy="298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26" name="Straight Arrow Connector 25"/>
              <p:cNvCxnSpPr/>
              <p:nvPr/>
            </p:nvCxnSpPr>
            <p:spPr>
              <a:xfrm flipH="1">
                <a:off x="6021758" y="2545984"/>
                <a:ext cx="477024" cy="475151"/>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27" name="Straight Arrow Connector 26"/>
              <p:cNvCxnSpPr/>
              <p:nvPr/>
            </p:nvCxnSpPr>
            <p:spPr>
              <a:xfrm flipV="1">
                <a:off x="5138212" y="2545984"/>
                <a:ext cx="1090643" cy="47366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28" name="Straight Arrow Connector 27"/>
              <p:cNvCxnSpPr/>
              <p:nvPr/>
            </p:nvCxnSpPr>
            <p:spPr>
              <a:xfrm flipH="1" flipV="1">
                <a:off x="6991596" y="2545984"/>
                <a:ext cx="1099887" cy="462915"/>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29" name="Group 28"/>
              <p:cNvGrpSpPr/>
              <p:nvPr/>
            </p:nvGrpSpPr>
            <p:grpSpPr>
              <a:xfrm>
                <a:off x="4611790" y="3129285"/>
                <a:ext cx="707994" cy="561186"/>
                <a:chOff x="540558" y="4280710"/>
                <a:chExt cx="1360880" cy="1078690"/>
              </a:xfrm>
            </p:grpSpPr>
            <p:grpSp>
              <p:nvGrpSpPr>
                <p:cNvPr id="89" name="Group 88"/>
                <p:cNvGrpSpPr/>
                <p:nvPr/>
              </p:nvGrpSpPr>
              <p:grpSpPr>
                <a:xfrm>
                  <a:off x="540558" y="4280710"/>
                  <a:ext cx="1355085" cy="1078690"/>
                  <a:chOff x="787156" y="3824909"/>
                  <a:chExt cx="1283034" cy="1021334"/>
                </a:xfrm>
              </p:grpSpPr>
              <p:sp>
                <p:nvSpPr>
                  <p:cNvPr id="91" name="Rectangle 90"/>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92" name="Group 91"/>
                  <p:cNvGrpSpPr/>
                  <p:nvPr/>
                </p:nvGrpSpPr>
                <p:grpSpPr>
                  <a:xfrm>
                    <a:off x="848783" y="3905250"/>
                    <a:ext cx="1126067" cy="856750"/>
                    <a:chOff x="753533" y="1447800"/>
                    <a:chExt cx="1126067" cy="856750"/>
                  </a:xfrm>
                </p:grpSpPr>
                <p:grpSp>
                  <p:nvGrpSpPr>
                    <p:cNvPr id="93" name="Group 92"/>
                    <p:cNvGrpSpPr/>
                    <p:nvPr/>
                  </p:nvGrpSpPr>
                  <p:grpSpPr>
                    <a:xfrm>
                      <a:off x="881802" y="1980837"/>
                      <a:ext cx="907041" cy="323713"/>
                      <a:chOff x="881802" y="1980837"/>
                      <a:chExt cx="907041" cy="323713"/>
                    </a:xfrm>
                  </p:grpSpPr>
                  <p:sp>
                    <p:nvSpPr>
                      <p:cNvPr id="99" name="Can 98"/>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00" name="Can 9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01" name="Can 100"/>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94" name="Rectangle 93"/>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95" name="Rectangle 94"/>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96" name="Rectangle 95"/>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97" name="Rectangle 96"/>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98" name="Rectangle 97"/>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90" name="Rectangle 89"/>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30" name="Group 29"/>
              <p:cNvGrpSpPr/>
              <p:nvPr/>
            </p:nvGrpSpPr>
            <p:grpSpPr>
              <a:xfrm>
                <a:off x="5802318" y="3129285"/>
                <a:ext cx="707994" cy="561186"/>
                <a:chOff x="540558" y="4280710"/>
                <a:chExt cx="1360880" cy="1078690"/>
              </a:xfrm>
            </p:grpSpPr>
            <p:grpSp>
              <p:nvGrpSpPr>
                <p:cNvPr id="76" name="Group 75"/>
                <p:cNvGrpSpPr/>
                <p:nvPr/>
              </p:nvGrpSpPr>
              <p:grpSpPr>
                <a:xfrm>
                  <a:off x="540558" y="4280710"/>
                  <a:ext cx="1355085" cy="1078690"/>
                  <a:chOff x="787156" y="3824909"/>
                  <a:chExt cx="1283034" cy="1021334"/>
                </a:xfrm>
              </p:grpSpPr>
              <p:sp>
                <p:nvSpPr>
                  <p:cNvPr id="78" name="Rectangle 77"/>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79" name="Group 78"/>
                  <p:cNvGrpSpPr/>
                  <p:nvPr/>
                </p:nvGrpSpPr>
                <p:grpSpPr>
                  <a:xfrm>
                    <a:off x="848783" y="3905250"/>
                    <a:ext cx="1126067" cy="856750"/>
                    <a:chOff x="753533" y="1447800"/>
                    <a:chExt cx="1126067" cy="856750"/>
                  </a:xfrm>
                </p:grpSpPr>
                <p:grpSp>
                  <p:nvGrpSpPr>
                    <p:cNvPr id="80" name="Group 79"/>
                    <p:cNvGrpSpPr/>
                    <p:nvPr/>
                  </p:nvGrpSpPr>
                  <p:grpSpPr>
                    <a:xfrm>
                      <a:off x="881802" y="1980837"/>
                      <a:ext cx="907041" cy="323713"/>
                      <a:chOff x="881802" y="1980837"/>
                      <a:chExt cx="907041" cy="323713"/>
                    </a:xfrm>
                  </p:grpSpPr>
                  <p:sp>
                    <p:nvSpPr>
                      <p:cNvPr id="86" name="Can 85"/>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87" name="Can 86"/>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88" name="Can 87"/>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81" name="Rectangle 80"/>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82" name="Rectangle 81"/>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83" name="Rectangle 82"/>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84" name="Rectangle 83"/>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85" name="Rectangle 84"/>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77" name="Rectangle 76"/>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31" name="Group 30"/>
              <p:cNvGrpSpPr/>
              <p:nvPr/>
            </p:nvGrpSpPr>
            <p:grpSpPr>
              <a:xfrm>
                <a:off x="6986872" y="3129285"/>
                <a:ext cx="707994" cy="561186"/>
                <a:chOff x="540558" y="4280710"/>
                <a:chExt cx="1360880" cy="1078690"/>
              </a:xfrm>
            </p:grpSpPr>
            <p:grpSp>
              <p:nvGrpSpPr>
                <p:cNvPr id="63" name="Group 62"/>
                <p:cNvGrpSpPr/>
                <p:nvPr/>
              </p:nvGrpSpPr>
              <p:grpSpPr>
                <a:xfrm>
                  <a:off x="540558" y="4280710"/>
                  <a:ext cx="1355085" cy="1078690"/>
                  <a:chOff x="787156" y="3824909"/>
                  <a:chExt cx="1283034" cy="1021334"/>
                </a:xfrm>
              </p:grpSpPr>
              <p:sp>
                <p:nvSpPr>
                  <p:cNvPr id="65" name="Rectangle 64"/>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66" name="Group 65"/>
                  <p:cNvGrpSpPr/>
                  <p:nvPr/>
                </p:nvGrpSpPr>
                <p:grpSpPr>
                  <a:xfrm>
                    <a:off x="848783" y="3905250"/>
                    <a:ext cx="1126067" cy="856750"/>
                    <a:chOff x="753533" y="1447800"/>
                    <a:chExt cx="1126067" cy="856750"/>
                  </a:xfrm>
                </p:grpSpPr>
                <p:grpSp>
                  <p:nvGrpSpPr>
                    <p:cNvPr id="67" name="Group 66"/>
                    <p:cNvGrpSpPr/>
                    <p:nvPr/>
                  </p:nvGrpSpPr>
                  <p:grpSpPr>
                    <a:xfrm>
                      <a:off x="881802" y="1980837"/>
                      <a:ext cx="907041" cy="323713"/>
                      <a:chOff x="881802" y="1980837"/>
                      <a:chExt cx="907041" cy="323713"/>
                    </a:xfrm>
                  </p:grpSpPr>
                  <p:sp>
                    <p:nvSpPr>
                      <p:cNvPr id="73" name="Can 7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74" name="Can 7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75" name="Can 7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68" name="Rectangle 6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69" name="Rectangle 6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70" name="Rectangle 6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71" name="Rectangle 7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72" name="Rectangle 7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64" name="Rectangle 63"/>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cxnSp>
            <p:nvCxnSpPr>
              <p:cNvPr id="32" name="Straight Arrow Connector 31"/>
              <p:cNvCxnSpPr/>
              <p:nvPr/>
            </p:nvCxnSpPr>
            <p:spPr>
              <a:xfrm>
                <a:off x="6542561" y="3409878"/>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33" name="Group 32"/>
              <p:cNvGrpSpPr/>
              <p:nvPr/>
            </p:nvGrpSpPr>
            <p:grpSpPr>
              <a:xfrm>
                <a:off x="8171424" y="3129285"/>
                <a:ext cx="707994" cy="561186"/>
                <a:chOff x="540558" y="4280710"/>
                <a:chExt cx="1360880" cy="1078690"/>
              </a:xfrm>
            </p:grpSpPr>
            <p:grpSp>
              <p:nvGrpSpPr>
                <p:cNvPr id="50" name="Group 49"/>
                <p:cNvGrpSpPr/>
                <p:nvPr/>
              </p:nvGrpSpPr>
              <p:grpSpPr>
                <a:xfrm>
                  <a:off x="540558" y="4280710"/>
                  <a:ext cx="1355085" cy="1078690"/>
                  <a:chOff x="787156" y="3824909"/>
                  <a:chExt cx="1283034" cy="1021334"/>
                </a:xfrm>
              </p:grpSpPr>
              <p:sp>
                <p:nvSpPr>
                  <p:cNvPr id="52" name="Rectangle 51"/>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53" name="Group 52"/>
                  <p:cNvGrpSpPr/>
                  <p:nvPr/>
                </p:nvGrpSpPr>
                <p:grpSpPr>
                  <a:xfrm>
                    <a:off x="848783" y="3905250"/>
                    <a:ext cx="1126067" cy="856750"/>
                    <a:chOff x="753533" y="1447800"/>
                    <a:chExt cx="1126067" cy="856750"/>
                  </a:xfrm>
                </p:grpSpPr>
                <p:grpSp>
                  <p:nvGrpSpPr>
                    <p:cNvPr id="54" name="Group 53"/>
                    <p:cNvGrpSpPr/>
                    <p:nvPr/>
                  </p:nvGrpSpPr>
                  <p:grpSpPr>
                    <a:xfrm>
                      <a:off x="881802" y="1980837"/>
                      <a:ext cx="907041" cy="323713"/>
                      <a:chOff x="881802" y="1980837"/>
                      <a:chExt cx="907041" cy="323713"/>
                    </a:xfrm>
                  </p:grpSpPr>
                  <p:sp>
                    <p:nvSpPr>
                      <p:cNvPr id="60" name="Can 59"/>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61" name="Can 60"/>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62" name="Can 61"/>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55" name="Rectangle 54"/>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56" name="Rectangle 55"/>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57" name="Rectangle 56"/>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8" name="Rectangle 57"/>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59" name="Rectangle 58"/>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51" name="Rectangle 50"/>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34" name="Group 33"/>
              <p:cNvGrpSpPr/>
              <p:nvPr/>
            </p:nvGrpSpPr>
            <p:grpSpPr>
              <a:xfrm>
                <a:off x="6266501" y="1855529"/>
                <a:ext cx="707994" cy="561186"/>
                <a:chOff x="540558" y="4280710"/>
                <a:chExt cx="1360880" cy="1078690"/>
              </a:xfrm>
            </p:grpSpPr>
            <p:grpSp>
              <p:nvGrpSpPr>
                <p:cNvPr id="37" name="Group 36"/>
                <p:cNvGrpSpPr/>
                <p:nvPr/>
              </p:nvGrpSpPr>
              <p:grpSpPr>
                <a:xfrm>
                  <a:off x="540558" y="4280710"/>
                  <a:ext cx="1355085" cy="1078690"/>
                  <a:chOff x="787156" y="3824909"/>
                  <a:chExt cx="1283034" cy="1021334"/>
                </a:xfrm>
              </p:grpSpPr>
              <p:sp>
                <p:nvSpPr>
                  <p:cNvPr id="39" name="Rectangle 38"/>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40" name="Group 39"/>
                  <p:cNvGrpSpPr/>
                  <p:nvPr/>
                </p:nvGrpSpPr>
                <p:grpSpPr>
                  <a:xfrm>
                    <a:off x="848783" y="3905250"/>
                    <a:ext cx="1126067" cy="856750"/>
                    <a:chOff x="753533" y="1447800"/>
                    <a:chExt cx="1126067" cy="856750"/>
                  </a:xfrm>
                </p:grpSpPr>
                <p:grpSp>
                  <p:nvGrpSpPr>
                    <p:cNvPr id="41" name="Group 40"/>
                    <p:cNvGrpSpPr/>
                    <p:nvPr/>
                  </p:nvGrpSpPr>
                  <p:grpSpPr>
                    <a:xfrm>
                      <a:off x="881802" y="1980837"/>
                      <a:ext cx="907041" cy="323713"/>
                      <a:chOff x="881802" y="1980837"/>
                      <a:chExt cx="907041" cy="323713"/>
                    </a:xfrm>
                  </p:grpSpPr>
                  <p:sp>
                    <p:nvSpPr>
                      <p:cNvPr id="47" name="Can 46"/>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48" name="Can 47"/>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49" name="Can 48"/>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42" name="Rectangle 41"/>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43" name="Rectangle 42"/>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44" name="Rectangle 43"/>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45" name="Rectangle 44"/>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46" name="Rectangle 45"/>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38" name="Rectangle 37"/>
                <p:cNvSpPr/>
                <p:nvPr/>
              </p:nvSpPr>
              <p:spPr bwMode="auto">
                <a:xfrm>
                  <a:off x="541558" y="4292087"/>
                  <a:ext cx="1359880"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Leader</a:t>
                  </a:r>
                  <a:b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b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Node</a:t>
                  </a:r>
                </a:p>
              </p:txBody>
            </p:sp>
          </p:grpSp>
          <p:cxnSp>
            <p:nvCxnSpPr>
              <p:cNvPr id="35" name="Straight Arrow Connector 34"/>
              <p:cNvCxnSpPr/>
              <p:nvPr/>
            </p:nvCxnSpPr>
            <p:spPr>
              <a:xfrm>
                <a:off x="6723545" y="2545984"/>
                <a:ext cx="587121" cy="462915"/>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36" name="Straight Arrow Connector 35"/>
              <p:cNvCxnSpPr/>
              <p:nvPr/>
            </p:nvCxnSpPr>
            <p:spPr>
              <a:xfrm>
                <a:off x="7727115" y="3412523"/>
                <a:ext cx="412062"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sp>
          <p:nvSpPr>
            <p:cNvPr id="21" name="Right Arrow 20"/>
            <p:cNvSpPr/>
            <p:nvPr/>
          </p:nvSpPr>
          <p:spPr>
            <a:xfrm>
              <a:off x="4058927" y="3076003"/>
              <a:ext cx="249014" cy="117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Arial"/>
                <a:cs typeface="Arial"/>
              </a:endParaRPr>
            </a:p>
          </p:txBody>
        </p:sp>
        <p:sp>
          <p:nvSpPr>
            <p:cNvPr id="22" name="Right Arrow 21"/>
            <p:cNvSpPr/>
            <p:nvPr/>
          </p:nvSpPr>
          <p:spPr>
            <a:xfrm>
              <a:off x="4058927" y="3266601"/>
              <a:ext cx="249014" cy="117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Arial"/>
                <a:cs typeface="Arial"/>
              </a:endParaRPr>
            </a:p>
          </p:txBody>
        </p:sp>
        <p:sp>
          <p:nvSpPr>
            <p:cNvPr id="23" name="Right Arrow 22"/>
            <p:cNvSpPr/>
            <p:nvPr/>
          </p:nvSpPr>
          <p:spPr>
            <a:xfrm>
              <a:off x="4058927" y="3447286"/>
              <a:ext cx="249014" cy="1171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Arial"/>
                <a:cs typeface="Arial"/>
              </a:endParaRPr>
            </a:p>
          </p:txBody>
        </p:sp>
        <p:sp>
          <p:nvSpPr>
            <p:cNvPr id="24" name="Rectangle 23"/>
            <p:cNvSpPr/>
            <p:nvPr/>
          </p:nvSpPr>
          <p:spPr>
            <a:xfrm>
              <a:off x="4490553" y="1504464"/>
              <a:ext cx="4477602" cy="2188309"/>
            </a:xfrm>
            <a:prstGeom prst="rect">
              <a:avLst/>
            </a:prstGeom>
            <a:solidFill>
              <a:srgbClr val="17375E">
                <a:alpha val="5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Arial"/>
                <a:cs typeface="Arial"/>
              </a:endParaRPr>
            </a:p>
          </p:txBody>
        </p:sp>
      </p:grpSp>
    </p:spTree>
    <p:extLst>
      <p:ext uri="{BB962C8B-B14F-4D97-AF65-F5344CB8AC3E}">
        <p14:creationId xmlns:p14="http://schemas.microsoft.com/office/powerpoint/2010/main" val="6940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Amazon Redshift parallelizes and distributes everything</a:t>
            </a:r>
            <a:endParaRPr lang="en-US" dirty="0"/>
          </a:p>
        </p:txBody>
      </p:sp>
      <p:sp>
        <p:nvSpPr>
          <p:cNvPr id="8" name="Content Placeholder 1"/>
          <p:cNvSpPr>
            <a:spLocks noGrp="1"/>
          </p:cNvSpPr>
          <p:nvPr>
            <p:ph idx="1"/>
          </p:nvPr>
        </p:nvSpPr>
        <p:spPr>
          <a:xfrm>
            <a:off x="704087" y="1009332"/>
            <a:ext cx="7841809" cy="3553926"/>
          </a:xfrm>
        </p:spPr>
        <p:txBody>
          <a:bodyPr>
            <a:normAutofit/>
          </a:bodyPr>
          <a:lstStyle/>
          <a:p>
            <a:pPr marL="1371566" lvl="3" indent="0">
              <a:buNone/>
            </a:pPr>
            <a:endParaRPr lang="en-US" dirty="0" smtClean="0"/>
          </a:p>
          <a:p>
            <a:pPr marL="0" lvl="0" indent="0">
              <a:buNone/>
            </a:pPr>
            <a:r>
              <a:rPr lang="en-US" dirty="0" smtClean="0"/>
              <a:t>Query</a:t>
            </a:r>
          </a:p>
          <a:p>
            <a:pPr marL="1371566" lvl="3" indent="0">
              <a:buNone/>
            </a:pPr>
            <a:endParaRPr lang="en-US" dirty="0" smtClean="0"/>
          </a:p>
          <a:p>
            <a:pPr marL="0" lvl="0" indent="0">
              <a:buNone/>
            </a:pPr>
            <a:r>
              <a:rPr lang="en-US" dirty="0" smtClean="0"/>
              <a:t>Load</a:t>
            </a:r>
          </a:p>
          <a:p>
            <a:pPr marL="1371566" lvl="3" indent="0">
              <a:buNone/>
            </a:pPr>
            <a:endParaRPr lang="en-US" dirty="0" smtClean="0"/>
          </a:p>
          <a:p>
            <a:pPr marL="0" lvl="0" indent="0">
              <a:buNone/>
            </a:pPr>
            <a:r>
              <a:rPr lang="en-US" dirty="0" smtClean="0"/>
              <a:t>Backup/Restore</a:t>
            </a:r>
          </a:p>
          <a:p>
            <a:pPr marL="1371566" lvl="3" indent="0">
              <a:buNone/>
            </a:pPr>
            <a:endParaRPr lang="en-US" dirty="0" smtClean="0"/>
          </a:p>
          <a:p>
            <a:pPr marL="0" lvl="0" indent="0">
              <a:buNone/>
            </a:pPr>
            <a:r>
              <a:rPr lang="en-US" b="1" dirty="0" smtClean="0"/>
              <a:t>Resize</a:t>
            </a:r>
          </a:p>
          <a:p>
            <a:pPr marL="0" lvl="0" indent="0">
              <a:buNone/>
            </a:pPr>
            <a:endParaRPr lang="en-US" dirty="0" smtClean="0"/>
          </a:p>
          <a:p>
            <a:pPr marL="0" indent="0">
              <a:buNone/>
            </a:pPr>
            <a:endParaRPr lang="en-US" dirty="0"/>
          </a:p>
        </p:txBody>
      </p:sp>
      <p:sp>
        <p:nvSpPr>
          <p:cNvPr id="9" name="Rectangle 8"/>
          <p:cNvSpPr/>
          <p:nvPr/>
        </p:nvSpPr>
        <p:spPr>
          <a:xfrm>
            <a:off x="143367" y="3779074"/>
            <a:ext cx="3907425" cy="422915"/>
          </a:xfrm>
          <a:prstGeom prst="rect">
            <a:avLst/>
          </a:prstGeom>
          <a:noFill/>
          <a:ln w="28575" cmpd="sng">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rgbClr val="000000"/>
              </a:solidFill>
              <a:latin typeface="Arial"/>
              <a:cs typeface="Arial"/>
            </a:endParaRPr>
          </a:p>
        </p:txBody>
      </p:sp>
      <p:sp>
        <p:nvSpPr>
          <p:cNvPr id="5" name="Content Placeholder 47"/>
          <p:cNvSpPr txBox="1">
            <a:spLocks/>
          </p:cNvSpPr>
          <p:nvPr/>
        </p:nvSpPr>
        <p:spPr>
          <a:xfrm>
            <a:off x="4691774" y="2577009"/>
            <a:ext cx="4202354" cy="2113242"/>
          </a:xfrm>
          <a:prstGeom prst="rect">
            <a:avLst/>
          </a:prstGeom>
          <a:ln>
            <a:noFill/>
          </a:ln>
        </p:spPr>
        <p:txBody>
          <a:bodyPr vert="horz" lIns="91440" tIns="45720" rIns="91440" bIns="45720" rtlCol="0">
            <a:noAutofit/>
          </a:bodyPr>
          <a:lstStyle>
            <a:defPPr>
              <a:defRPr lang="en-US"/>
            </a:defPPr>
            <a:lvl1pPr marL="342900" indent="-342900">
              <a:lnSpc>
                <a:spcPct val="110000"/>
              </a:lnSpc>
              <a:spcBef>
                <a:spcPts val="936"/>
              </a:spcBef>
              <a:spcAft>
                <a:spcPts val="600"/>
              </a:spcAft>
              <a:buFont typeface="Arial"/>
              <a:buChar char="•"/>
              <a:defRPr sz="1400">
                <a:ln>
                  <a:noFill/>
                </a:ln>
                <a:solidFill>
                  <a:srgbClr val="333334"/>
                </a:solidFill>
                <a:latin typeface="Arial"/>
                <a:cs typeface="Arial"/>
              </a:defRPr>
            </a:lvl1pPr>
            <a:lvl2pPr marL="742950" indent="-285750">
              <a:spcBef>
                <a:spcPct val="20000"/>
              </a:spcBef>
              <a:buFont typeface="Arial"/>
              <a:buChar char="–"/>
              <a:defRPr sz="1600">
                <a:ln>
                  <a:noFill/>
                </a:ln>
                <a:solidFill>
                  <a:srgbClr val="333334"/>
                </a:solidFill>
                <a:latin typeface="Arial"/>
                <a:cs typeface="Arial"/>
              </a:defRPr>
            </a:lvl2pPr>
            <a:lvl3pPr marL="1143000" indent="-228600">
              <a:spcBef>
                <a:spcPct val="20000"/>
              </a:spcBef>
              <a:buFont typeface="Arial"/>
              <a:buChar char="•"/>
              <a:defRPr sz="1400">
                <a:ln>
                  <a:noFill/>
                </a:ln>
                <a:solidFill>
                  <a:srgbClr val="333334"/>
                </a:solidFill>
                <a:latin typeface="Arial"/>
                <a:cs typeface="Arial"/>
              </a:defRPr>
            </a:lvl3pPr>
            <a:lvl4pPr marL="1600200" indent="-228600">
              <a:spcBef>
                <a:spcPct val="20000"/>
              </a:spcBef>
              <a:buFont typeface="Arial"/>
              <a:buChar char="–"/>
              <a:defRPr sz="1200">
                <a:ln>
                  <a:noFill/>
                </a:ln>
                <a:solidFill>
                  <a:srgbClr val="333334"/>
                </a:solidFill>
                <a:latin typeface="Arial"/>
                <a:cs typeface="Arial"/>
              </a:defRPr>
            </a:lvl4pPr>
            <a:lvl5pPr marL="2057400" indent="-228600">
              <a:spcBef>
                <a:spcPct val="20000"/>
              </a:spcBef>
              <a:buFont typeface="Arial"/>
              <a:buChar char="»"/>
              <a:defRPr sz="1200">
                <a:ln>
                  <a:noFill/>
                </a:ln>
                <a:solidFill>
                  <a:srgbClr val="333334"/>
                </a:solidFill>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nSpc>
                <a:spcPct val="100000"/>
              </a:lnSpc>
              <a:spcBef>
                <a:spcPts val="0"/>
              </a:spcBef>
            </a:pPr>
            <a:r>
              <a:rPr lang="en-US" sz="2000" dirty="0">
                <a:solidFill>
                  <a:schemeClr val="accent2"/>
                </a:solidFill>
              </a:rPr>
              <a:t>Automatic SQL endpoint switchover via DNS</a:t>
            </a:r>
          </a:p>
          <a:p>
            <a:pPr>
              <a:lnSpc>
                <a:spcPct val="100000"/>
              </a:lnSpc>
              <a:spcBef>
                <a:spcPts val="0"/>
              </a:spcBef>
            </a:pPr>
            <a:r>
              <a:rPr lang="en-US" sz="2000" dirty="0">
                <a:solidFill>
                  <a:schemeClr val="accent2"/>
                </a:solidFill>
              </a:rPr>
              <a:t>Decommission the source cluster</a:t>
            </a:r>
          </a:p>
          <a:p>
            <a:pPr>
              <a:lnSpc>
                <a:spcPct val="100000"/>
              </a:lnSpc>
              <a:spcBef>
                <a:spcPts val="0"/>
              </a:spcBef>
            </a:pPr>
            <a:r>
              <a:rPr lang="en-US" sz="2000" dirty="0">
                <a:solidFill>
                  <a:schemeClr val="accent2"/>
                </a:solidFill>
              </a:rPr>
              <a:t>Simple operation via Console or API</a:t>
            </a:r>
          </a:p>
        </p:txBody>
      </p:sp>
      <p:grpSp>
        <p:nvGrpSpPr>
          <p:cNvPr id="3" name="Group 2"/>
          <p:cNvGrpSpPr/>
          <p:nvPr/>
        </p:nvGrpSpPr>
        <p:grpSpPr>
          <a:xfrm>
            <a:off x="5927372" y="1182119"/>
            <a:ext cx="2091225" cy="1280161"/>
            <a:chOff x="5927372" y="1182119"/>
            <a:chExt cx="2091225" cy="1280161"/>
          </a:xfrm>
        </p:grpSpPr>
        <p:cxnSp>
          <p:nvCxnSpPr>
            <p:cNvPr id="154" name="Straight Arrow Connector 153"/>
            <p:cNvCxnSpPr>
              <a:stCxn id="156" idx="2"/>
            </p:cNvCxnSpPr>
            <p:nvPr/>
          </p:nvCxnSpPr>
          <p:spPr>
            <a:xfrm>
              <a:off x="6914093" y="1335240"/>
              <a:ext cx="127" cy="233236"/>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155" name="Group 154"/>
            <p:cNvGrpSpPr/>
            <p:nvPr/>
          </p:nvGrpSpPr>
          <p:grpSpPr>
            <a:xfrm>
              <a:off x="5927372" y="1182119"/>
              <a:ext cx="2091225" cy="1280161"/>
              <a:chOff x="6759420" y="828635"/>
              <a:chExt cx="2091225" cy="1280161"/>
            </a:xfrm>
          </p:grpSpPr>
          <p:sp>
            <p:nvSpPr>
              <p:cNvPr id="156" name="Rectangle 155"/>
              <p:cNvSpPr/>
              <p:nvPr/>
            </p:nvSpPr>
            <p:spPr bwMode="auto">
              <a:xfrm>
                <a:off x="7300452" y="828635"/>
                <a:ext cx="891379" cy="153121"/>
              </a:xfrm>
              <a:prstGeom prst="rect">
                <a:avLst/>
              </a:prstGeom>
              <a:gradFill rotWithShape="1">
                <a:gsLst>
                  <a:gs pos="0">
                    <a:srgbClr val="16CC9A">
                      <a:lumMod val="50000"/>
                    </a:srgbClr>
                  </a:gs>
                  <a:gs pos="80000">
                    <a:srgbClr val="16CC9A">
                      <a:lumMod val="75000"/>
                    </a:srgbClr>
                  </a:gs>
                  <a:gs pos="100000">
                    <a:srgbClr val="16CC9A">
                      <a:lumMod val="75000"/>
                    </a:srgbClr>
                  </a:gs>
                </a:gsLst>
                <a:lin ang="16200000" scaled="0"/>
              </a:gradFill>
              <a:ln w="9525" cap="flat" cmpd="sng" algn="ctr">
                <a:solidFill>
                  <a:srgbClr val="16CC9A">
                    <a:lumMod val="7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alpha val="99000"/>
                      </a:srgbClr>
                    </a:solidFill>
                    <a:effectLst/>
                    <a:uLnTx/>
                    <a:uFillTx/>
                    <a:latin typeface="Arial"/>
                    <a:ea typeface="+mn-ea"/>
                    <a:cs typeface="Arial"/>
                  </a:rPr>
                  <a:t>SQL Clients/BI Tools</a:t>
                </a:r>
              </a:p>
            </p:txBody>
          </p:sp>
          <p:grpSp>
            <p:nvGrpSpPr>
              <p:cNvPr id="157" name="Group 156"/>
              <p:cNvGrpSpPr/>
              <p:nvPr/>
            </p:nvGrpSpPr>
            <p:grpSpPr>
              <a:xfrm>
                <a:off x="6759420" y="1209637"/>
                <a:ext cx="2091225" cy="899159"/>
                <a:chOff x="6759420" y="1209637"/>
                <a:chExt cx="2091225" cy="899159"/>
              </a:xfrm>
            </p:grpSpPr>
            <p:cxnSp>
              <p:nvCxnSpPr>
                <p:cNvPr id="158" name="Straight Arrow Connector 157"/>
                <p:cNvCxnSpPr/>
                <p:nvPr/>
              </p:nvCxnSpPr>
              <p:spPr>
                <a:xfrm flipV="1">
                  <a:off x="7122154" y="1970569"/>
                  <a:ext cx="204846" cy="1462"/>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59" name="Straight Arrow Connector 158"/>
                <p:cNvCxnSpPr/>
                <p:nvPr/>
              </p:nvCxnSpPr>
              <p:spPr>
                <a:xfrm flipH="1">
                  <a:off x="7450333" y="1547974"/>
                  <a:ext cx="233752" cy="232834"/>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60" name="Straight Arrow Connector 159"/>
                <p:cNvCxnSpPr/>
                <p:nvPr/>
              </p:nvCxnSpPr>
              <p:spPr>
                <a:xfrm flipV="1">
                  <a:off x="7017378" y="1547974"/>
                  <a:ext cx="534437" cy="232103"/>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61" name="Straight Arrow Connector 160"/>
                <p:cNvCxnSpPr/>
                <p:nvPr/>
              </p:nvCxnSpPr>
              <p:spPr>
                <a:xfrm flipH="1" flipV="1">
                  <a:off x="7925574" y="1547974"/>
                  <a:ext cx="538967" cy="226838"/>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162" name="Group 161"/>
                <p:cNvGrpSpPr/>
                <p:nvPr/>
              </p:nvGrpSpPr>
              <p:grpSpPr>
                <a:xfrm>
                  <a:off x="6759420" y="1833803"/>
                  <a:ext cx="346932" cy="274993"/>
                  <a:chOff x="540558" y="4280710"/>
                  <a:chExt cx="1360880" cy="1078690"/>
                </a:xfrm>
              </p:grpSpPr>
              <p:grpSp>
                <p:nvGrpSpPr>
                  <p:cNvPr id="222" name="Group 221"/>
                  <p:cNvGrpSpPr/>
                  <p:nvPr/>
                </p:nvGrpSpPr>
                <p:grpSpPr>
                  <a:xfrm>
                    <a:off x="540558" y="4280710"/>
                    <a:ext cx="1355085" cy="1078690"/>
                    <a:chOff x="787156" y="3824909"/>
                    <a:chExt cx="1283034" cy="1021334"/>
                  </a:xfrm>
                </p:grpSpPr>
                <p:sp>
                  <p:nvSpPr>
                    <p:cNvPr id="224" name="Rectangle 223"/>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225" name="Group 224"/>
                    <p:cNvGrpSpPr/>
                    <p:nvPr/>
                  </p:nvGrpSpPr>
                  <p:grpSpPr>
                    <a:xfrm>
                      <a:off x="848783" y="3905250"/>
                      <a:ext cx="1126067" cy="856750"/>
                      <a:chOff x="753533" y="1447800"/>
                      <a:chExt cx="1126067" cy="856750"/>
                    </a:xfrm>
                  </p:grpSpPr>
                  <p:grpSp>
                    <p:nvGrpSpPr>
                      <p:cNvPr id="226" name="Group 225"/>
                      <p:cNvGrpSpPr/>
                      <p:nvPr/>
                    </p:nvGrpSpPr>
                    <p:grpSpPr>
                      <a:xfrm>
                        <a:off x="881802" y="1980837"/>
                        <a:ext cx="907041" cy="323713"/>
                        <a:chOff x="881802" y="1980837"/>
                        <a:chExt cx="907041" cy="323713"/>
                      </a:xfrm>
                    </p:grpSpPr>
                    <p:sp>
                      <p:nvSpPr>
                        <p:cNvPr id="232" name="Can 231"/>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33" name="Can 232"/>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34" name="Can 233"/>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227" name="Rectangle 226"/>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228" name="Rectangle 227"/>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229" name="Rectangle 228"/>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30" name="Rectangle 229"/>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31" name="Rectangle 230"/>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223" name="Rectangle 222"/>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63" name="Group 162"/>
                <p:cNvGrpSpPr/>
                <p:nvPr/>
              </p:nvGrpSpPr>
              <p:grpSpPr>
                <a:xfrm>
                  <a:off x="7342803" y="1833803"/>
                  <a:ext cx="346932" cy="274993"/>
                  <a:chOff x="540558" y="4280710"/>
                  <a:chExt cx="1360880" cy="1078690"/>
                </a:xfrm>
              </p:grpSpPr>
              <p:grpSp>
                <p:nvGrpSpPr>
                  <p:cNvPr id="209" name="Group 208"/>
                  <p:cNvGrpSpPr/>
                  <p:nvPr/>
                </p:nvGrpSpPr>
                <p:grpSpPr>
                  <a:xfrm>
                    <a:off x="540558" y="4280710"/>
                    <a:ext cx="1355085" cy="1078690"/>
                    <a:chOff x="787156" y="3824909"/>
                    <a:chExt cx="1283034" cy="1021334"/>
                  </a:xfrm>
                </p:grpSpPr>
                <p:sp>
                  <p:nvSpPr>
                    <p:cNvPr id="211" name="Rectangle 210"/>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212" name="Group 211"/>
                    <p:cNvGrpSpPr/>
                    <p:nvPr/>
                  </p:nvGrpSpPr>
                  <p:grpSpPr>
                    <a:xfrm>
                      <a:off x="848783" y="3905250"/>
                      <a:ext cx="1126067" cy="856750"/>
                      <a:chOff x="753533" y="1447800"/>
                      <a:chExt cx="1126067" cy="856750"/>
                    </a:xfrm>
                  </p:grpSpPr>
                  <p:grpSp>
                    <p:nvGrpSpPr>
                      <p:cNvPr id="213" name="Group 212"/>
                      <p:cNvGrpSpPr/>
                      <p:nvPr/>
                    </p:nvGrpSpPr>
                    <p:grpSpPr>
                      <a:xfrm>
                        <a:off x="881802" y="1980837"/>
                        <a:ext cx="907041" cy="323713"/>
                        <a:chOff x="881802" y="1980837"/>
                        <a:chExt cx="907041" cy="323713"/>
                      </a:xfrm>
                    </p:grpSpPr>
                    <p:sp>
                      <p:nvSpPr>
                        <p:cNvPr id="219" name="Can 218"/>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20" name="Can 219"/>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21" name="Can 220"/>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214" name="Rectangle 213"/>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215" name="Rectangle 214"/>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216" name="Rectangle 215"/>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17" name="Rectangle 216"/>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18" name="Rectangle 217"/>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210" name="Rectangle 209"/>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64" name="Group 163"/>
                <p:cNvGrpSpPr/>
                <p:nvPr/>
              </p:nvGrpSpPr>
              <p:grpSpPr>
                <a:xfrm>
                  <a:off x="7923259" y="1833803"/>
                  <a:ext cx="346932" cy="274993"/>
                  <a:chOff x="540558" y="4280710"/>
                  <a:chExt cx="1360880" cy="1078690"/>
                </a:xfrm>
              </p:grpSpPr>
              <p:grpSp>
                <p:nvGrpSpPr>
                  <p:cNvPr id="196" name="Group 195"/>
                  <p:cNvGrpSpPr/>
                  <p:nvPr/>
                </p:nvGrpSpPr>
                <p:grpSpPr>
                  <a:xfrm>
                    <a:off x="540558" y="4280710"/>
                    <a:ext cx="1355085" cy="1078690"/>
                    <a:chOff x="787156" y="3824909"/>
                    <a:chExt cx="1283034" cy="1021334"/>
                  </a:xfrm>
                </p:grpSpPr>
                <p:sp>
                  <p:nvSpPr>
                    <p:cNvPr id="198" name="Rectangle 197"/>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99" name="Group 198"/>
                    <p:cNvGrpSpPr/>
                    <p:nvPr/>
                  </p:nvGrpSpPr>
                  <p:grpSpPr>
                    <a:xfrm>
                      <a:off x="848783" y="3905250"/>
                      <a:ext cx="1126067" cy="856750"/>
                      <a:chOff x="753533" y="1447800"/>
                      <a:chExt cx="1126067" cy="856750"/>
                    </a:xfrm>
                  </p:grpSpPr>
                  <p:grpSp>
                    <p:nvGrpSpPr>
                      <p:cNvPr id="200" name="Group 199"/>
                      <p:cNvGrpSpPr/>
                      <p:nvPr/>
                    </p:nvGrpSpPr>
                    <p:grpSpPr>
                      <a:xfrm>
                        <a:off x="881802" y="1980837"/>
                        <a:ext cx="907041" cy="323713"/>
                        <a:chOff x="881802" y="1980837"/>
                        <a:chExt cx="907041" cy="323713"/>
                      </a:xfrm>
                    </p:grpSpPr>
                    <p:sp>
                      <p:nvSpPr>
                        <p:cNvPr id="206" name="Can 205"/>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07" name="Can 206"/>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08" name="Can 207"/>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201" name="Rectangle 200"/>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202" name="Rectangle 201"/>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203" name="Rectangle 202"/>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04" name="Rectangle 203"/>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205" name="Rectangle 204"/>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197" name="Rectangle 196"/>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cxnSp>
              <p:nvCxnSpPr>
                <p:cNvPr id="165" name="Straight Arrow Connector 164"/>
                <p:cNvCxnSpPr/>
                <p:nvPr/>
              </p:nvCxnSpPr>
              <p:spPr>
                <a:xfrm>
                  <a:off x="7705537" y="1971300"/>
                  <a:ext cx="201919"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nvGrpSpPr>
                <p:cNvPr id="166" name="Group 165"/>
                <p:cNvGrpSpPr/>
                <p:nvPr/>
              </p:nvGrpSpPr>
              <p:grpSpPr>
                <a:xfrm>
                  <a:off x="8503713" y="1833803"/>
                  <a:ext cx="346932" cy="274993"/>
                  <a:chOff x="540558" y="4280710"/>
                  <a:chExt cx="1360880" cy="1078690"/>
                </a:xfrm>
              </p:grpSpPr>
              <p:grpSp>
                <p:nvGrpSpPr>
                  <p:cNvPr id="183" name="Group 182"/>
                  <p:cNvGrpSpPr/>
                  <p:nvPr/>
                </p:nvGrpSpPr>
                <p:grpSpPr>
                  <a:xfrm>
                    <a:off x="540558" y="4280710"/>
                    <a:ext cx="1355085" cy="1078690"/>
                    <a:chOff x="787156" y="3824909"/>
                    <a:chExt cx="1283034" cy="1021334"/>
                  </a:xfrm>
                </p:grpSpPr>
                <p:sp>
                  <p:nvSpPr>
                    <p:cNvPr id="185" name="Rectangle 184"/>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86" name="Group 185"/>
                    <p:cNvGrpSpPr/>
                    <p:nvPr/>
                  </p:nvGrpSpPr>
                  <p:grpSpPr>
                    <a:xfrm>
                      <a:off x="848783" y="3905250"/>
                      <a:ext cx="1126067" cy="856750"/>
                      <a:chOff x="753533" y="1447800"/>
                      <a:chExt cx="1126067" cy="856750"/>
                    </a:xfrm>
                  </p:grpSpPr>
                  <p:grpSp>
                    <p:nvGrpSpPr>
                      <p:cNvPr id="187" name="Group 186"/>
                      <p:cNvGrpSpPr/>
                      <p:nvPr/>
                    </p:nvGrpSpPr>
                    <p:grpSpPr>
                      <a:xfrm>
                        <a:off x="881802" y="1980837"/>
                        <a:ext cx="907041" cy="323713"/>
                        <a:chOff x="881802" y="1980837"/>
                        <a:chExt cx="907041" cy="323713"/>
                      </a:xfrm>
                    </p:grpSpPr>
                    <p:sp>
                      <p:nvSpPr>
                        <p:cNvPr id="193" name="Can 192"/>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94" name="Can 193"/>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95" name="Can 194"/>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188" name="Rectangle 187"/>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189" name="Rectangle 188"/>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190" name="Rectangle 189"/>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91" name="Rectangle 190"/>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92" name="Rectangle 191"/>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184" name="Rectangle 183"/>
                  <p:cNvSpPr/>
                  <p:nvPr/>
                </p:nvSpPr>
                <p:spPr bwMode="auto">
                  <a:xfrm>
                    <a:off x="541557" y="4292088"/>
                    <a:ext cx="1359881"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Compute Node</a:t>
                    </a:r>
                  </a:p>
                </p:txBody>
              </p:sp>
            </p:grpSp>
            <p:grpSp>
              <p:nvGrpSpPr>
                <p:cNvPr id="167" name="Group 166"/>
                <p:cNvGrpSpPr/>
                <p:nvPr/>
              </p:nvGrpSpPr>
              <p:grpSpPr>
                <a:xfrm>
                  <a:off x="7570262" y="1209637"/>
                  <a:ext cx="346932" cy="274993"/>
                  <a:chOff x="540558" y="4280710"/>
                  <a:chExt cx="1360880" cy="1078690"/>
                </a:xfrm>
              </p:grpSpPr>
              <p:grpSp>
                <p:nvGrpSpPr>
                  <p:cNvPr id="170" name="Group 169"/>
                  <p:cNvGrpSpPr/>
                  <p:nvPr/>
                </p:nvGrpSpPr>
                <p:grpSpPr>
                  <a:xfrm>
                    <a:off x="540558" y="4280710"/>
                    <a:ext cx="1355085" cy="1078690"/>
                    <a:chOff x="787156" y="3824909"/>
                    <a:chExt cx="1283034" cy="1021334"/>
                  </a:xfrm>
                </p:grpSpPr>
                <p:sp>
                  <p:nvSpPr>
                    <p:cNvPr id="172" name="Rectangle 171"/>
                    <p:cNvSpPr/>
                    <p:nvPr/>
                  </p:nvSpPr>
                  <p:spPr bwMode="auto">
                    <a:xfrm>
                      <a:off x="787156" y="3824909"/>
                      <a:ext cx="1283034" cy="1021334"/>
                    </a:xfrm>
                    <a:prstGeom prst="rect">
                      <a:avLst/>
                    </a:prstGeom>
                    <a:gradFill rotWithShape="1">
                      <a:gsLst>
                        <a:gs pos="0">
                          <a:srgbClr val="005A84">
                            <a:lumMod val="50000"/>
                            <a:alpha val="59000"/>
                          </a:srgbClr>
                        </a:gs>
                        <a:gs pos="80000">
                          <a:srgbClr val="005A84">
                            <a:alpha val="60000"/>
                          </a:srgbClr>
                        </a:gs>
                        <a:gs pos="100000">
                          <a:srgbClr val="005A84">
                            <a:alpha val="61000"/>
                          </a:srgbClr>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alpha val="99000"/>
                          </a:srgbClr>
                        </a:solidFill>
                        <a:effectLst/>
                        <a:uLnTx/>
                        <a:uFillTx/>
                        <a:latin typeface="Arial"/>
                        <a:ea typeface="+mn-ea"/>
                        <a:cs typeface="Arial"/>
                      </a:endParaRPr>
                    </a:p>
                  </p:txBody>
                </p:sp>
                <p:grpSp>
                  <p:nvGrpSpPr>
                    <p:cNvPr id="173" name="Group 172"/>
                    <p:cNvGrpSpPr/>
                    <p:nvPr/>
                  </p:nvGrpSpPr>
                  <p:grpSpPr>
                    <a:xfrm>
                      <a:off x="848783" y="3905250"/>
                      <a:ext cx="1126067" cy="856750"/>
                      <a:chOff x="753533" y="1447800"/>
                      <a:chExt cx="1126067" cy="856750"/>
                    </a:xfrm>
                  </p:grpSpPr>
                  <p:grpSp>
                    <p:nvGrpSpPr>
                      <p:cNvPr id="174" name="Group 173"/>
                      <p:cNvGrpSpPr/>
                      <p:nvPr/>
                    </p:nvGrpSpPr>
                    <p:grpSpPr>
                      <a:xfrm>
                        <a:off x="881802" y="1980837"/>
                        <a:ext cx="907041" cy="323713"/>
                        <a:chOff x="881802" y="1980837"/>
                        <a:chExt cx="907041" cy="323713"/>
                      </a:xfrm>
                    </p:grpSpPr>
                    <p:sp>
                      <p:nvSpPr>
                        <p:cNvPr id="180" name="Can 179"/>
                        <p:cNvSpPr/>
                        <p:nvPr/>
                      </p:nvSpPr>
                      <p:spPr bwMode="auto">
                        <a:xfrm>
                          <a:off x="881802" y="1990293"/>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81" name="Can 180"/>
                        <p:cNvSpPr/>
                        <p:nvPr/>
                      </p:nvSpPr>
                      <p:spPr bwMode="auto">
                        <a:xfrm>
                          <a:off x="1230585" y="1985565"/>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82" name="Can 181"/>
                        <p:cNvSpPr/>
                        <p:nvPr/>
                      </p:nvSpPr>
                      <p:spPr bwMode="auto">
                        <a:xfrm>
                          <a:off x="1579368" y="1980837"/>
                          <a:ext cx="209475" cy="314257"/>
                        </a:xfrm>
                        <a:prstGeom prst="can">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grpSp>
                  <p:sp>
                    <p:nvSpPr>
                      <p:cNvPr id="175" name="Rectangle 174"/>
                      <p:cNvSpPr/>
                      <p:nvPr/>
                    </p:nvSpPr>
                    <p:spPr bwMode="auto">
                      <a:xfrm>
                        <a:off x="753533" y="1447800"/>
                        <a:ext cx="1126067" cy="1439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128GB RAM</a:t>
                        </a:r>
                      </a:p>
                    </p:txBody>
                  </p:sp>
                  <p:sp>
                    <p:nvSpPr>
                      <p:cNvPr id="176" name="Rectangle 175"/>
                      <p:cNvSpPr/>
                      <p:nvPr/>
                    </p:nvSpPr>
                    <p:spPr bwMode="auto">
                      <a:xfrm>
                        <a:off x="888999" y="2089150"/>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48TB disk</a:t>
                        </a:r>
                      </a:p>
                    </p:txBody>
                  </p:sp>
                  <p:sp>
                    <p:nvSpPr>
                      <p:cNvPr id="177" name="Rectangle 176"/>
                      <p:cNvSpPr/>
                      <p:nvPr/>
                    </p:nvSpPr>
                    <p:spPr bwMode="auto">
                      <a:xfrm>
                        <a:off x="772583" y="1718738"/>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78" name="Rectangle 177"/>
                      <p:cNvSpPr/>
                      <p:nvPr/>
                    </p:nvSpPr>
                    <p:spPr bwMode="auto">
                      <a:xfrm>
                        <a:off x="1536699" y="1710271"/>
                        <a:ext cx="338667" cy="118533"/>
                      </a:xfrm>
                      <a:prstGeom prst="rect">
                        <a:avLst/>
                      </a:prstGeom>
                      <a:gradFill rotWithShape="1">
                        <a:gsLst>
                          <a:gs pos="0">
                            <a:srgbClr val="005A84">
                              <a:lumMod val="50000"/>
                            </a:srgbClr>
                          </a:gs>
                          <a:gs pos="80000">
                            <a:srgbClr val="005A84"/>
                          </a:gs>
                          <a:gs pos="100000">
                            <a:srgbClr val="005A84"/>
                          </a:gs>
                        </a:gsLst>
                        <a:lin ang="16200000" scaled="0"/>
                      </a:gra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dirty="0" smtClean="0">
                          <a:ln>
                            <a:noFill/>
                          </a:ln>
                          <a:solidFill>
                            <a:srgbClr val="FFFFFF">
                              <a:alpha val="99000"/>
                            </a:srgbClr>
                          </a:solidFill>
                          <a:effectLst/>
                          <a:uLnTx/>
                          <a:uFillTx/>
                          <a:latin typeface="Arial"/>
                          <a:ea typeface="+mn-ea"/>
                          <a:cs typeface="Arial"/>
                        </a:endParaRPr>
                      </a:p>
                    </p:txBody>
                  </p:sp>
                  <p:sp>
                    <p:nvSpPr>
                      <p:cNvPr id="179" name="Rectangle 178"/>
                      <p:cNvSpPr/>
                      <p:nvPr/>
                    </p:nvSpPr>
                    <p:spPr bwMode="auto">
                      <a:xfrm>
                        <a:off x="859365" y="1703917"/>
                        <a:ext cx="912285" cy="136040"/>
                      </a:xfrm>
                      <a:prstGeom prst="rect">
                        <a:avLst/>
                      </a:prstGeom>
                      <a:gradFill rotWithShape="1">
                        <a:gsLst>
                          <a:gs pos="0">
                            <a:srgbClr val="005A84">
                              <a:lumMod val="50000"/>
                              <a:alpha val="51000"/>
                            </a:srgbClr>
                          </a:gs>
                          <a:gs pos="80000">
                            <a:srgbClr val="005A84">
                              <a:alpha val="47000"/>
                            </a:srgbClr>
                          </a:gs>
                          <a:gs pos="100000">
                            <a:srgbClr val="005A84">
                              <a:alpha val="19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smtClean="0">
                            <a:ln>
                              <a:noFill/>
                            </a:ln>
                            <a:solidFill>
                              <a:srgbClr val="59585A">
                                <a:lumMod val="60000"/>
                                <a:lumOff val="40000"/>
                                <a:alpha val="99000"/>
                              </a:srgbClr>
                            </a:solidFill>
                            <a:effectLst/>
                            <a:uLnTx/>
                            <a:uFillTx/>
                            <a:latin typeface="Arial"/>
                            <a:ea typeface="+mn-ea"/>
                            <a:cs typeface="Arial"/>
                          </a:rPr>
                          <a:t>16 cores</a:t>
                        </a:r>
                      </a:p>
                    </p:txBody>
                  </p:sp>
                </p:grpSp>
              </p:grpSp>
              <p:sp>
                <p:nvSpPr>
                  <p:cNvPr id="171" name="Rectangle 170"/>
                  <p:cNvSpPr/>
                  <p:nvPr/>
                </p:nvSpPr>
                <p:spPr bwMode="auto">
                  <a:xfrm>
                    <a:off x="541558" y="4292087"/>
                    <a:ext cx="1359880" cy="1057685"/>
                  </a:xfrm>
                  <a:prstGeom prst="rect">
                    <a:avLst/>
                  </a:prstGeom>
                  <a:solidFill>
                    <a:srgbClr val="005A84">
                      <a:alpha val="52000"/>
                    </a:srgbClr>
                  </a:solidFill>
                  <a:ln w="9525" cap="flat" cmpd="sng" algn="ctr">
                    <a:solidFill>
                      <a:srgbClr val="005A84"/>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Leader</a:t>
                    </a:r>
                    <a:b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br>
                    <a:r>
                      <a:rPr kumimoji="0" lang="en-US" sz="300" b="0" i="0" u="none" strike="noStrike" kern="0" cap="none" spc="0" normalizeH="0" baseline="0" noProof="0" dirty="0" smtClean="0">
                        <a:ln>
                          <a:noFill/>
                        </a:ln>
                        <a:solidFill>
                          <a:srgbClr val="FFFFFF">
                            <a:alpha val="99000"/>
                          </a:srgbClr>
                        </a:solidFill>
                        <a:effectLst/>
                        <a:uLnTx/>
                        <a:uFillTx/>
                        <a:latin typeface="Arial"/>
                        <a:ea typeface="+mn-ea"/>
                        <a:cs typeface="Arial"/>
                      </a:rPr>
                      <a:t>Node</a:t>
                    </a:r>
                  </a:p>
                </p:txBody>
              </p:sp>
            </p:grpSp>
            <p:cxnSp>
              <p:nvCxnSpPr>
                <p:cNvPr id="168" name="Straight Arrow Connector 167"/>
                <p:cNvCxnSpPr/>
                <p:nvPr/>
              </p:nvCxnSpPr>
              <p:spPr>
                <a:xfrm>
                  <a:off x="7794223" y="1547974"/>
                  <a:ext cx="287701" cy="226838"/>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cxnSp>
              <p:nvCxnSpPr>
                <p:cNvPr id="169" name="Straight Arrow Connector 168"/>
                <p:cNvCxnSpPr/>
                <p:nvPr/>
              </p:nvCxnSpPr>
              <p:spPr>
                <a:xfrm>
                  <a:off x="8285993" y="1972596"/>
                  <a:ext cx="201919" cy="0"/>
                </a:xfrm>
                <a:prstGeom prst="straightConnector1">
                  <a:avLst/>
                </a:prstGeom>
                <a:noFill/>
                <a:ln w="6350" cap="flat" cmpd="sng" algn="ctr">
                  <a:solidFill>
                    <a:srgbClr val="FF6528"/>
                  </a:solidFill>
                  <a:prstDash val="solid"/>
                  <a:headEnd type="triangle" w="sm" len="sm"/>
                  <a:tailEnd type="triangle" w="sm" len="sm"/>
                </a:ln>
                <a:effectLst>
                  <a:outerShdw blurRad="40000" dist="20000" dir="5400000" rotWithShape="0">
                    <a:srgbClr val="000000">
                      <a:alpha val="38000"/>
                    </a:srgbClr>
                  </a:outerShdw>
                </a:effectLst>
              </p:spPr>
            </p:cxnSp>
          </p:grpSp>
        </p:grpSp>
      </p:grpSp>
    </p:spTree>
    <p:extLst>
      <p:ext uri="{BB962C8B-B14F-4D97-AF65-F5344CB8AC3E}">
        <p14:creationId xmlns:p14="http://schemas.microsoft.com/office/powerpoint/2010/main" val="79238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7"/>
          <p:cNvPicPr>
            <a:picLocks noGrp="1" noChangeAspect="1"/>
          </p:cNvPicPr>
          <p:nvPr>
            <p:ph idx="1"/>
          </p:nvPr>
        </p:nvPicPr>
        <p:blipFill>
          <a:blip r:embed="rId3"/>
          <a:srcRect l="-13611" r="-13611"/>
          <a:stretch>
            <a:fillRect/>
          </a:stretch>
        </p:blipFill>
        <p:spPr>
          <a:xfrm>
            <a:off x="1336969" y="970651"/>
            <a:ext cx="7180144" cy="3948821"/>
          </a:xfrm>
        </p:spPr>
      </p:pic>
      <p:sp>
        <p:nvSpPr>
          <p:cNvPr id="2" name="Title 1"/>
          <p:cNvSpPr>
            <a:spLocks noGrp="1"/>
          </p:cNvSpPr>
          <p:nvPr>
            <p:ph type="title"/>
          </p:nvPr>
        </p:nvSpPr>
        <p:spPr/>
        <p:txBody>
          <a:bodyPr>
            <a:normAutofit fontScale="90000"/>
          </a:bodyPr>
          <a:lstStyle/>
          <a:p>
            <a:r>
              <a:rPr lang="en-US" smtClean="0"/>
              <a:t>Architecture and its Table Design Implications</a:t>
            </a:r>
            <a:endParaRPr lang="en-US" dirty="0"/>
          </a:p>
        </p:txBody>
      </p:sp>
    </p:spTree>
    <p:extLst>
      <p:ext uri="{BB962C8B-B14F-4D97-AF65-F5344CB8AC3E}">
        <p14:creationId xmlns:p14="http://schemas.microsoft.com/office/powerpoint/2010/main" val="73764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96" y="2306"/>
            <a:ext cx="8609496" cy="759886"/>
          </a:xfrm>
        </p:spPr>
        <p:txBody>
          <a:bodyPr vert="horz" lIns="91440" tIns="45720" rIns="91440" bIns="45720" rtlCol="0" anchor="ctr">
            <a:normAutofit/>
          </a:bodyPr>
          <a:lstStyle/>
          <a:p>
            <a:r>
              <a:rPr lang="en-US" dirty="0"/>
              <a:t>Table Distribution Styles</a:t>
            </a:r>
          </a:p>
        </p:txBody>
      </p:sp>
      <p:sp>
        <p:nvSpPr>
          <p:cNvPr id="20" name="TextBox 19"/>
          <p:cNvSpPr txBox="1"/>
          <p:nvPr/>
        </p:nvSpPr>
        <p:spPr>
          <a:xfrm>
            <a:off x="203469" y="1006207"/>
            <a:ext cx="3307636" cy="561692"/>
          </a:xfrm>
          <a:prstGeom prst="rect">
            <a:avLst/>
          </a:prstGeom>
          <a:noFill/>
          <a:effectLst/>
        </p:spPr>
        <p:txBody>
          <a:bodyPr wrap="none" lIns="68580" tIns="34290" rIns="68580" bIns="34290" rtlCol="0">
            <a:spAutoFit/>
          </a:bodyPr>
          <a:lstStyle/>
          <a:p>
            <a:pPr algn="ctr"/>
            <a:r>
              <a:rPr lang="en-US" sz="3200" b="1" dirty="0">
                <a:solidFill>
                  <a:schemeClr val="accent2"/>
                </a:solidFill>
                <a:latin typeface="Arial"/>
              </a:rPr>
              <a:t>Distribution Key</a:t>
            </a:r>
          </a:p>
        </p:txBody>
      </p:sp>
      <p:sp>
        <p:nvSpPr>
          <p:cNvPr id="21" name="TextBox 20"/>
          <p:cNvSpPr txBox="1"/>
          <p:nvPr/>
        </p:nvSpPr>
        <p:spPr>
          <a:xfrm>
            <a:off x="4191807" y="1006207"/>
            <a:ext cx="662882" cy="561692"/>
          </a:xfrm>
          <a:prstGeom prst="rect">
            <a:avLst/>
          </a:prstGeom>
          <a:noFill/>
          <a:effectLst/>
        </p:spPr>
        <p:txBody>
          <a:bodyPr wrap="none" lIns="68580" tIns="34290" rIns="68580" bIns="34290" rtlCol="0">
            <a:spAutoFit/>
          </a:bodyPr>
          <a:lstStyle/>
          <a:p>
            <a:pPr algn="ctr"/>
            <a:r>
              <a:rPr lang="en-US" sz="3200" b="1" dirty="0">
                <a:solidFill>
                  <a:schemeClr val="accent2"/>
                </a:solidFill>
                <a:latin typeface="Arial"/>
              </a:rPr>
              <a:t>All</a:t>
            </a:r>
          </a:p>
        </p:txBody>
      </p:sp>
      <p:grpSp>
        <p:nvGrpSpPr>
          <p:cNvPr id="22" name="Group 21"/>
          <p:cNvGrpSpPr/>
          <p:nvPr/>
        </p:nvGrpSpPr>
        <p:grpSpPr>
          <a:xfrm>
            <a:off x="468282" y="3169265"/>
            <a:ext cx="2327593" cy="704675"/>
            <a:chOff x="926681" y="1202271"/>
            <a:chExt cx="10250760" cy="3103403"/>
          </a:xfrm>
          <a:effectLst/>
        </p:grpSpPr>
        <p:sp>
          <p:nvSpPr>
            <p:cNvPr id="23" name="Rectangle 22"/>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sz="900" dirty="0">
                  <a:latin typeface="Arial"/>
                </a:rPr>
                <a:t>Node 1</a:t>
              </a:r>
            </a:p>
          </p:txBody>
        </p:sp>
        <p:sp>
          <p:nvSpPr>
            <p:cNvPr id="24" name="Rectangle 23"/>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1</a:t>
              </a:r>
            </a:p>
          </p:txBody>
        </p:sp>
        <p:sp>
          <p:nvSpPr>
            <p:cNvPr id="25" name="Rectangle 24"/>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2</a:t>
              </a:r>
            </a:p>
          </p:txBody>
        </p:sp>
        <p:sp>
          <p:nvSpPr>
            <p:cNvPr id="26" name="Rectangle 25"/>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sz="900" dirty="0">
                  <a:latin typeface="Arial"/>
                </a:rPr>
                <a:t>Node 2</a:t>
              </a:r>
            </a:p>
          </p:txBody>
        </p:sp>
        <p:sp>
          <p:nvSpPr>
            <p:cNvPr id="27" name="Rectangle 26"/>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3</a:t>
              </a:r>
            </a:p>
          </p:txBody>
        </p:sp>
        <p:sp>
          <p:nvSpPr>
            <p:cNvPr id="28" name="Rectangle 27"/>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4</a:t>
              </a:r>
            </a:p>
          </p:txBody>
        </p:sp>
      </p:grpSp>
      <p:grpSp>
        <p:nvGrpSpPr>
          <p:cNvPr id="29" name="Group 28"/>
          <p:cNvGrpSpPr/>
          <p:nvPr/>
        </p:nvGrpSpPr>
        <p:grpSpPr>
          <a:xfrm>
            <a:off x="3395279" y="3166424"/>
            <a:ext cx="2327593" cy="704675"/>
            <a:chOff x="926681" y="1202271"/>
            <a:chExt cx="10250760" cy="3103403"/>
          </a:xfrm>
          <a:effectLst/>
        </p:grpSpPr>
        <p:sp>
          <p:nvSpPr>
            <p:cNvPr id="30" name="Rectangle 29"/>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sz="900" dirty="0">
                  <a:latin typeface="Arial"/>
                </a:rPr>
                <a:t>Node 1</a:t>
              </a:r>
            </a:p>
          </p:txBody>
        </p:sp>
        <p:sp>
          <p:nvSpPr>
            <p:cNvPr id="31" name="Rectangle 30"/>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1</a:t>
              </a:r>
            </a:p>
          </p:txBody>
        </p:sp>
        <p:sp>
          <p:nvSpPr>
            <p:cNvPr id="32" name="Rectangle 31"/>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2</a:t>
              </a:r>
            </a:p>
          </p:txBody>
        </p:sp>
        <p:sp>
          <p:nvSpPr>
            <p:cNvPr id="33" name="Rectangle 32"/>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sz="900" dirty="0">
                  <a:latin typeface="Arial"/>
                </a:rPr>
                <a:t>Node 2</a:t>
              </a:r>
            </a:p>
          </p:txBody>
        </p:sp>
        <p:sp>
          <p:nvSpPr>
            <p:cNvPr id="34" name="Rectangle 33"/>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3</a:t>
              </a:r>
            </a:p>
          </p:txBody>
        </p:sp>
        <p:sp>
          <p:nvSpPr>
            <p:cNvPr id="35" name="Rectangle 34"/>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4</a:t>
              </a:r>
            </a:p>
          </p:txBody>
        </p:sp>
      </p:grpSp>
      <p:cxnSp>
        <p:nvCxnSpPr>
          <p:cNvPr id="46" name="Straight Connector 45"/>
          <p:cNvCxnSpPr/>
          <p:nvPr/>
        </p:nvCxnSpPr>
        <p:spPr>
          <a:xfrm flipH="1">
            <a:off x="782480" y="2517339"/>
            <a:ext cx="560647" cy="617208"/>
          </a:xfrm>
          <a:prstGeom prst="line">
            <a:avLst/>
          </a:prstGeom>
          <a:ln w="12700">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1232531" y="2620973"/>
            <a:ext cx="261001" cy="508135"/>
          </a:xfrm>
          <a:prstGeom prst="line">
            <a:avLst/>
          </a:prstGeom>
          <a:ln w="12700">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657193" y="2575237"/>
            <a:ext cx="268476" cy="546727"/>
          </a:xfrm>
          <a:prstGeom prst="line">
            <a:avLst/>
          </a:prstGeom>
          <a:ln w="12700">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779761" y="2509596"/>
            <a:ext cx="704438" cy="612368"/>
          </a:xfrm>
          <a:prstGeom prst="line">
            <a:avLst/>
          </a:prstGeom>
          <a:ln w="12700">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rot="18682974">
            <a:off x="772087" y="2680164"/>
            <a:ext cx="439305" cy="223138"/>
          </a:xfrm>
          <a:prstGeom prst="rect">
            <a:avLst/>
          </a:prstGeom>
          <a:noFill/>
          <a:ln>
            <a:noFill/>
          </a:ln>
          <a:effectLst/>
        </p:spPr>
        <p:txBody>
          <a:bodyPr wrap="none" lIns="68580" tIns="34290" rIns="68580" bIns="34290" rtlCol="0">
            <a:spAutoFit/>
          </a:bodyPr>
          <a:lstStyle/>
          <a:p>
            <a:pPr algn="ctr"/>
            <a:r>
              <a:rPr lang="en-US" sz="1000" i="1" dirty="0">
                <a:solidFill>
                  <a:schemeClr val="accent2"/>
                </a:solidFill>
                <a:latin typeface="Arial"/>
              </a:rPr>
              <a:t>key1</a:t>
            </a:r>
          </a:p>
        </p:txBody>
      </p:sp>
      <p:sp>
        <p:nvSpPr>
          <p:cNvPr id="54" name="TextBox 53"/>
          <p:cNvSpPr txBox="1"/>
          <p:nvPr/>
        </p:nvSpPr>
        <p:spPr>
          <a:xfrm rot="17666084">
            <a:off x="1072274" y="2758737"/>
            <a:ext cx="439305" cy="223138"/>
          </a:xfrm>
          <a:prstGeom prst="rect">
            <a:avLst/>
          </a:prstGeom>
          <a:noFill/>
          <a:ln>
            <a:noFill/>
          </a:ln>
          <a:effectLst/>
        </p:spPr>
        <p:txBody>
          <a:bodyPr wrap="none" lIns="68580" tIns="34290" rIns="68580" bIns="34290" rtlCol="0">
            <a:spAutoFit/>
          </a:bodyPr>
          <a:lstStyle/>
          <a:p>
            <a:pPr algn="ctr"/>
            <a:r>
              <a:rPr lang="en-US" sz="1000" i="1" dirty="0">
                <a:solidFill>
                  <a:schemeClr val="accent2"/>
                </a:solidFill>
                <a:latin typeface="Arial"/>
              </a:rPr>
              <a:t>key2</a:t>
            </a:r>
          </a:p>
        </p:txBody>
      </p:sp>
      <p:sp>
        <p:nvSpPr>
          <p:cNvPr id="55" name="TextBox 54"/>
          <p:cNvSpPr txBox="1"/>
          <p:nvPr/>
        </p:nvSpPr>
        <p:spPr>
          <a:xfrm rot="3709402">
            <a:off x="1637634" y="2725154"/>
            <a:ext cx="439305" cy="223138"/>
          </a:xfrm>
          <a:prstGeom prst="rect">
            <a:avLst/>
          </a:prstGeom>
          <a:noFill/>
          <a:ln>
            <a:noFill/>
          </a:ln>
          <a:effectLst/>
        </p:spPr>
        <p:txBody>
          <a:bodyPr wrap="none" lIns="68580" tIns="34290" rIns="68580" bIns="34290" rtlCol="0">
            <a:spAutoFit/>
          </a:bodyPr>
          <a:lstStyle/>
          <a:p>
            <a:pPr algn="ctr"/>
            <a:r>
              <a:rPr lang="en-US" sz="1000" i="1" dirty="0">
                <a:solidFill>
                  <a:schemeClr val="accent2"/>
                </a:solidFill>
                <a:latin typeface="Arial"/>
              </a:rPr>
              <a:t>key3</a:t>
            </a:r>
          </a:p>
        </p:txBody>
      </p:sp>
      <p:sp>
        <p:nvSpPr>
          <p:cNvPr id="56" name="TextBox 55"/>
          <p:cNvSpPr txBox="1"/>
          <p:nvPr/>
        </p:nvSpPr>
        <p:spPr>
          <a:xfrm rot="2396671">
            <a:off x="1974326" y="2670186"/>
            <a:ext cx="439305" cy="223138"/>
          </a:xfrm>
          <a:prstGeom prst="rect">
            <a:avLst/>
          </a:prstGeom>
          <a:noFill/>
          <a:ln>
            <a:noFill/>
          </a:ln>
          <a:effectLst/>
        </p:spPr>
        <p:txBody>
          <a:bodyPr wrap="none" lIns="68580" tIns="34290" rIns="68580" bIns="34290" rtlCol="0">
            <a:spAutoFit/>
          </a:bodyPr>
          <a:lstStyle/>
          <a:p>
            <a:pPr algn="ctr"/>
            <a:r>
              <a:rPr lang="en-US" sz="1000" i="1" dirty="0">
                <a:solidFill>
                  <a:schemeClr val="accent2"/>
                </a:solidFill>
                <a:latin typeface="Arial"/>
              </a:rPr>
              <a:t>key4</a:t>
            </a:r>
          </a:p>
        </p:txBody>
      </p:sp>
      <p:cxnSp>
        <p:nvCxnSpPr>
          <p:cNvPr id="59" name="Straight Arrow Connector 58"/>
          <p:cNvCxnSpPr/>
          <p:nvPr/>
        </p:nvCxnSpPr>
        <p:spPr>
          <a:xfrm flipH="1">
            <a:off x="3940766" y="2637935"/>
            <a:ext cx="400772" cy="429749"/>
          </a:xfrm>
          <a:prstGeom prst="straightConnector1">
            <a:avLst/>
          </a:prstGeom>
          <a:ln w="127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4737918" y="2607189"/>
            <a:ext cx="435511" cy="457802"/>
          </a:xfrm>
          <a:prstGeom prst="straightConnector1">
            <a:avLst/>
          </a:prstGeom>
          <a:ln w="1270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3667566" y="1493794"/>
            <a:ext cx="1734059" cy="561692"/>
          </a:xfrm>
          <a:prstGeom prst="rect">
            <a:avLst/>
          </a:prstGeom>
          <a:noFill/>
          <a:effectLst/>
        </p:spPr>
        <p:txBody>
          <a:bodyPr wrap="square" lIns="68580" tIns="34290" rIns="68580" bIns="34290" rtlCol="0">
            <a:spAutoFit/>
          </a:bodyPr>
          <a:lstStyle/>
          <a:p>
            <a:pPr algn="ctr"/>
            <a:r>
              <a:rPr lang="en-US" sz="1600" i="1" dirty="0" smtClean="0">
                <a:solidFill>
                  <a:schemeClr val="accent2"/>
                </a:solidFill>
                <a:latin typeface="Arial"/>
              </a:rPr>
              <a:t>All data on </a:t>
            </a:r>
          </a:p>
          <a:p>
            <a:pPr algn="ctr"/>
            <a:r>
              <a:rPr lang="en-US" sz="1600" i="1" dirty="0" smtClean="0">
                <a:solidFill>
                  <a:schemeClr val="accent2"/>
                </a:solidFill>
                <a:latin typeface="Arial"/>
              </a:rPr>
              <a:t>every node</a:t>
            </a:r>
            <a:endParaRPr lang="en-US" sz="1600" i="1" dirty="0">
              <a:solidFill>
                <a:schemeClr val="accent2"/>
              </a:solidFill>
              <a:latin typeface="Arial"/>
            </a:endParaRPr>
          </a:p>
        </p:txBody>
      </p:sp>
      <p:sp>
        <p:nvSpPr>
          <p:cNvPr id="62" name="TextBox 61"/>
          <p:cNvSpPr txBox="1"/>
          <p:nvPr/>
        </p:nvSpPr>
        <p:spPr>
          <a:xfrm>
            <a:off x="976672" y="1493794"/>
            <a:ext cx="1528650" cy="561692"/>
          </a:xfrm>
          <a:prstGeom prst="rect">
            <a:avLst/>
          </a:prstGeom>
          <a:noFill/>
          <a:effectLst/>
        </p:spPr>
        <p:txBody>
          <a:bodyPr wrap="square" lIns="68580" tIns="34290" rIns="68580" bIns="34290" rtlCol="0">
            <a:spAutoFit/>
          </a:bodyPr>
          <a:lstStyle/>
          <a:p>
            <a:pPr algn="ctr"/>
            <a:r>
              <a:rPr lang="en-US" sz="1600" i="1" dirty="0" smtClean="0">
                <a:solidFill>
                  <a:schemeClr val="accent2"/>
                </a:solidFill>
                <a:latin typeface="Arial"/>
              </a:rPr>
              <a:t>Same key to same location</a:t>
            </a:r>
            <a:endParaRPr lang="en-US" sz="1600" i="1" dirty="0">
              <a:solidFill>
                <a:schemeClr val="accent2"/>
              </a:solidFill>
              <a:latin typeface="Arial"/>
            </a:endParaRPr>
          </a:p>
        </p:txBody>
      </p:sp>
      <p:grpSp>
        <p:nvGrpSpPr>
          <p:cNvPr id="63" name="Group 62"/>
          <p:cNvGrpSpPr/>
          <p:nvPr/>
        </p:nvGrpSpPr>
        <p:grpSpPr>
          <a:xfrm>
            <a:off x="6317527" y="3169265"/>
            <a:ext cx="2327593" cy="704675"/>
            <a:chOff x="926681" y="1202271"/>
            <a:chExt cx="10250760" cy="3103403"/>
          </a:xfrm>
          <a:effectLst/>
        </p:grpSpPr>
        <p:sp>
          <p:nvSpPr>
            <p:cNvPr id="64" name="Rectangle 63"/>
            <p:cNvSpPr/>
            <p:nvPr/>
          </p:nvSpPr>
          <p:spPr>
            <a:xfrm>
              <a:off x="926681" y="1239820"/>
              <a:ext cx="4759282" cy="3065854"/>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sz="900" dirty="0">
                  <a:latin typeface="Arial"/>
                </a:rPr>
                <a:t>Node 1</a:t>
              </a:r>
            </a:p>
          </p:txBody>
        </p:sp>
        <p:sp>
          <p:nvSpPr>
            <p:cNvPr id="65" name="Rectangle 64"/>
            <p:cNvSpPr/>
            <p:nvPr/>
          </p:nvSpPr>
          <p:spPr>
            <a:xfrm>
              <a:off x="1132426" y="1397499"/>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1</a:t>
              </a:r>
            </a:p>
          </p:txBody>
        </p:sp>
        <p:sp>
          <p:nvSpPr>
            <p:cNvPr id="66" name="Rectangle 65"/>
            <p:cNvSpPr/>
            <p:nvPr/>
          </p:nvSpPr>
          <p:spPr>
            <a:xfrm>
              <a:off x="3329019" y="1397661"/>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2</a:t>
              </a:r>
            </a:p>
          </p:txBody>
        </p:sp>
        <p:sp>
          <p:nvSpPr>
            <p:cNvPr id="67" name="Rectangle 66"/>
            <p:cNvSpPr/>
            <p:nvPr/>
          </p:nvSpPr>
          <p:spPr>
            <a:xfrm>
              <a:off x="6418159" y="1202271"/>
              <a:ext cx="4759282" cy="3092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sz="900" dirty="0">
                  <a:latin typeface="Arial"/>
                </a:rPr>
                <a:t>Node 2</a:t>
              </a:r>
            </a:p>
          </p:txBody>
        </p:sp>
        <p:sp>
          <p:nvSpPr>
            <p:cNvPr id="68" name="Rectangle 67"/>
            <p:cNvSpPr/>
            <p:nvPr/>
          </p:nvSpPr>
          <p:spPr>
            <a:xfrm>
              <a:off x="6644805" y="1393535"/>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3</a:t>
              </a:r>
            </a:p>
          </p:txBody>
        </p:sp>
        <p:sp>
          <p:nvSpPr>
            <p:cNvPr id="69" name="Rectangle 68"/>
            <p:cNvSpPr/>
            <p:nvPr/>
          </p:nvSpPr>
          <p:spPr>
            <a:xfrm>
              <a:off x="8841398" y="1381126"/>
              <a:ext cx="2112878" cy="18592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tlCol="0" anchor="b"/>
            <a:lstStyle/>
            <a:p>
              <a:pPr algn="ctr"/>
              <a:r>
                <a:rPr lang="en-US" sz="900" dirty="0">
                  <a:latin typeface="Arial"/>
                </a:rPr>
                <a:t>Slice 4</a:t>
              </a:r>
            </a:p>
          </p:txBody>
        </p:sp>
      </p:grpSp>
      <p:sp>
        <p:nvSpPr>
          <p:cNvPr id="70" name="TextBox 69"/>
          <p:cNvSpPr txBox="1"/>
          <p:nvPr/>
        </p:nvSpPr>
        <p:spPr>
          <a:xfrm>
            <a:off x="6908854" y="1006207"/>
            <a:ext cx="1119337" cy="561692"/>
          </a:xfrm>
          <a:prstGeom prst="rect">
            <a:avLst/>
          </a:prstGeom>
          <a:noFill/>
          <a:effectLst/>
        </p:spPr>
        <p:txBody>
          <a:bodyPr wrap="none" lIns="68580" tIns="34290" rIns="68580" bIns="34290" rtlCol="0">
            <a:spAutoFit/>
          </a:bodyPr>
          <a:lstStyle/>
          <a:p>
            <a:pPr algn="ctr"/>
            <a:r>
              <a:rPr lang="en-US" sz="3200" b="1" dirty="0">
                <a:solidFill>
                  <a:schemeClr val="accent2"/>
                </a:solidFill>
                <a:latin typeface="Arial"/>
              </a:rPr>
              <a:t>Even</a:t>
            </a:r>
          </a:p>
        </p:txBody>
      </p:sp>
      <p:sp>
        <p:nvSpPr>
          <p:cNvPr id="71" name="Arc 70"/>
          <p:cNvSpPr/>
          <p:nvPr/>
        </p:nvSpPr>
        <p:spPr>
          <a:xfrm>
            <a:off x="6604125" y="2620973"/>
            <a:ext cx="1793809" cy="495748"/>
          </a:xfrm>
          <a:prstGeom prst="arc">
            <a:avLst>
              <a:gd name="adj1" fmla="val 16200000"/>
              <a:gd name="adj2" fmla="val 12417965"/>
            </a:avLst>
          </a:prstGeom>
          <a:ln w="12700">
            <a:solidFill>
              <a:schemeClr val="accent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lIns="68580" tIns="34290" rIns="68580" bIns="34290" rtlCol="0" anchor="ctr"/>
          <a:lstStyle/>
          <a:p>
            <a:pPr algn="ctr"/>
            <a:endParaRPr lang="en-US" dirty="0">
              <a:latin typeface="Arial"/>
            </a:endParaRPr>
          </a:p>
        </p:txBody>
      </p:sp>
      <p:sp>
        <p:nvSpPr>
          <p:cNvPr id="72" name="TextBox 71"/>
          <p:cNvSpPr txBox="1"/>
          <p:nvPr/>
        </p:nvSpPr>
        <p:spPr>
          <a:xfrm>
            <a:off x="6784387" y="1493794"/>
            <a:ext cx="1305358" cy="561692"/>
          </a:xfrm>
          <a:prstGeom prst="rect">
            <a:avLst/>
          </a:prstGeom>
          <a:noFill/>
          <a:effectLst/>
        </p:spPr>
        <p:txBody>
          <a:bodyPr wrap="none" lIns="68580" tIns="34290" rIns="68580" bIns="34290" rtlCol="0">
            <a:spAutoFit/>
          </a:bodyPr>
          <a:lstStyle/>
          <a:p>
            <a:pPr algn="ctr"/>
            <a:r>
              <a:rPr lang="en-US" sz="1600" i="1" dirty="0" smtClean="0">
                <a:solidFill>
                  <a:schemeClr val="accent2"/>
                </a:solidFill>
                <a:latin typeface="Arial"/>
              </a:rPr>
              <a:t>Round robin </a:t>
            </a:r>
          </a:p>
          <a:p>
            <a:pPr algn="ctr"/>
            <a:r>
              <a:rPr lang="en-US" sz="1600" i="1" dirty="0" smtClean="0">
                <a:solidFill>
                  <a:schemeClr val="accent2"/>
                </a:solidFill>
                <a:latin typeface="Arial"/>
              </a:rPr>
              <a:t>distribution</a:t>
            </a:r>
            <a:endParaRPr lang="en-US" sz="1600" i="1" dirty="0">
              <a:solidFill>
                <a:schemeClr val="accent2"/>
              </a:solidFill>
              <a:latin typeface="Arial"/>
            </a:endParaRPr>
          </a:p>
        </p:txBody>
      </p:sp>
      <p:pic>
        <p:nvPicPr>
          <p:cNvPr id="73" name="Picture 72"/>
          <p:cNvPicPr>
            <a:picLocks noChangeAspect="1"/>
          </p:cNvPicPr>
          <p:nvPr/>
        </p:nvPicPr>
        <p:blipFill>
          <a:blip r:embed="rId3"/>
          <a:stretch>
            <a:fillRect/>
          </a:stretch>
        </p:blipFill>
        <p:spPr>
          <a:xfrm>
            <a:off x="1312076" y="2035803"/>
            <a:ext cx="506330" cy="515535"/>
          </a:xfrm>
          <a:prstGeom prst="rect">
            <a:avLst/>
          </a:prstGeom>
          <a:effectLst/>
        </p:spPr>
      </p:pic>
      <p:pic>
        <p:nvPicPr>
          <p:cNvPr id="79" name="Picture 78"/>
          <p:cNvPicPr>
            <a:picLocks noChangeAspect="1"/>
          </p:cNvPicPr>
          <p:nvPr/>
        </p:nvPicPr>
        <p:blipFill>
          <a:blip r:embed="rId3"/>
          <a:stretch>
            <a:fillRect/>
          </a:stretch>
        </p:blipFill>
        <p:spPr>
          <a:xfrm>
            <a:off x="4284679" y="2053904"/>
            <a:ext cx="506330" cy="515535"/>
          </a:xfrm>
          <a:prstGeom prst="rect">
            <a:avLst/>
          </a:prstGeom>
          <a:effectLst/>
        </p:spPr>
      </p:pic>
      <p:pic>
        <p:nvPicPr>
          <p:cNvPr id="80" name="Picture 79"/>
          <p:cNvPicPr>
            <a:picLocks noChangeAspect="1"/>
          </p:cNvPicPr>
          <p:nvPr/>
        </p:nvPicPr>
        <p:blipFill>
          <a:blip r:embed="rId3"/>
          <a:stretch>
            <a:fillRect/>
          </a:stretch>
        </p:blipFill>
        <p:spPr>
          <a:xfrm>
            <a:off x="7109585" y="2038820"/>
            <a:ext cx="506330" cy="515535"/>
          </a:xfrm>
          <a:prstGeom prst="rect">
            <a:avLst/>
          </a:prstGeom>
          <a:effectLst/>
        </p:spPr>
      </p:pic>
      <p:cxnSp>
        <p:nvCxnSpPr>
          <p:cNvPr id="82" name="Straight Connector 81"/>
          <p:cNvCxnSpPr/>
          <p:nvPr/>
        </p:nvCxnSpPr>
        <p:spPr>
          <a:xfrm flipH="1">
            <a:off x="1442055" y="2196779"/>
            <a:ext cx="16570" cy="34197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1556355" y="2196779"/>
            <a:ext cx="21812" cy="34931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1675897" y="2182492"/>
            <a:ext cx="15551" cy="34931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Freeform 108"/>
          <p:cNvSpPr/>
          <p:nvPr/>
        </p:nvSpPr>
        <p:spPr>
          <a:xfrm>
            <a:off x="7146699" y="2195040"/>
            <a:ext cx="446327" cy="314556"/>
          </a:xfrm>
          <a:custGeom>
            <a:avLst/>
            <a:gdLst>
              <a:gd name="connsiteX0" fmla="*/ 0 w 666750"/>
              <a:gd name="connsiteY0" fmla="*/ 38100 h 514350"/>
              <a:gd name="connsiteX1" fmla="*/ 114300 w 666750"/>
              <a:gd name="connsiteY1" fmla="*/ 504825 h 514350"/>
              <a:gd name="connsiteX2" fmla="*/ 552450 w 666750"/>
              <a:gd name="connsiteY2" fmla="*/ 514350 h 514350"/>
              <a:gd name="connsiteX3" fmla="*/ 666750 w 666750"/>
              <a:gd name="connsiteY3" fmla="*/ 0 h 514350"/>
              <a:gd name="connsiteX4" fmla="*/ 0 w 666750"/>
              <a:gd name="connsiteY4" fmla="*/ 38100 h 51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0" h="514350">
                <a:moveTo>
                  <a:pt x="0" y="38100"/>
                </a:moveTo>
                <a:lnTo>
                  <a:pt x="114300" y="504825"/>
                </a:lnTo>
                <a:lnTo>
                  <a:pt x="552450" y="514350"/>
                </a:lnTo>
                <a:lnTo>
                  <a:pt x="666750" y="0"/>
                </a:lnTo>
                <a:lnTo>
                  <a:pt x="0" y="38100"/>
                </a:lnTo>
                <a:close/>
              </a:path>
            </a:pathLst>
          </a:custGeom>
          <a:pattFill prst="lgGrid">
            <a:fgClr>
              <a:schemeClr val="tx1"/>
            </a:fgClr>
            <a:bgClr>
              <a:srgbClr val="E13D3C"/>
            </a:bgClr>
          </a:patt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atin typeface="Arial"/>
            </a:endParaRPr>
          </a:p>
        </p:txBody>
      </p:sp>
    </p:spTree>
    <p:extLst>
      <p:ext uri="{BB962C8B-B14F-4D97-AF65-F5344CB8AC3E}">
        <p14:creationId xmlns:p14="http://schemas.microsoft.com/office/powerpoint/2010/main" val="866282790"/>
      </p:ext>
    </p:extLst>
  </p:cSld>
  <p:clrMapOvr>
    <a:masterClrMapping/>
  </p:clrMapOvr>
  <mc:AlternateContent xmlns:mc="http://schemas.openxmlformats.org/markup-compatibility/2006" xmlns:p14="http://schemas.microsoft.com/office/powerpoint/2010/main">
    <mc:Choice Requires="p14">
      <p:transition spd="med" p14:dur="700" advTm="115019">
        <p:fade/>
      </p:transition>
    </mc:Choice>
    <mc:Fallback xmlns="">
      <p:transition spd="med" advTm="115019">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Sorting Data</a:t>
            </a:r>
            <a:endParaRPr lang="en-US" dirty="0"/>
          </a:p>
        </p:txBody>
      </p:sp>
      <p:sp>
        <p:nvSpPr>
          <p:cNvPr id="3" name="Content Placeholder 2"/>
          <p:cNvSpPr>
            <a:spLocks noGrp="1"/>
          </p:cNvSpPr>
          <p:nvPr>
            <p:ph idx="1"/>
          </p:nvPr>
        </p:nvSpPr>
        <p:spPr>
          <a:xfrm>
            <a:off x="340593" y="1009332"/>
            <a:ext cx="8205304" cy="3782124"/>
          </a:xfrm>
        </p:spPr>
        <p:txBody>
          <a:bodyPr>
            <a:normAutofit fontScale="85000" lnSpcReduction="10000"/>
          </a:bodyPr>
          <a:lstStyle/>
          <a:p>
            <a:r>
              <a:rPr lang="en-US" dirty="0" smtClean="0"/>
              <a:t>In the slices (on disk), the data is sorted by a sort key</a:t>
            </a:r>
          </a:p>
          <a:p>
            <a:pPr lvl="1"/>
            <a:r>
              <a:rPr lang="en-US" dirty="0" smtClean="0"/>
              <a:t>If no sort key exists Redshift uses the data insertion order</a:t>
            </a:r>
          </a:p>
          <a:p>
            <a:pPr lvl="3"/>
            <a:endParaRPr lang="en-US" dirty="0" smtClean="0"/>
          </a:p>
          <a:p>
            <a:r>
              <a:rPr lang="en-US" dirty="0" smtClean="0"/>
              <a:t>Choose a sort key that is frequently used in your queries</a:t>
            </a:r>
          </a:p>
          <a:p>
            <a:pPr lvl="1"/>
            <a:r>
              <a:rPr lang="en-US" dirty="0" smtClean="0"/>
              <a:t>As a query predicate (date, identifier, …)</a:t>
            </a:r>
          </a:p>
          <a:p>
            <a:pPr lvl="1"/>
            <a:r>
              <a:rPr lang="en-US" dirty="0" smtClean="0"/>
              <a:t>As a join parameter (it can also be the hash key)</a:t>
            </a:r>
          </a:p>
          <a:p>
            <a:pPr lvl="3"/>
            <a:endParaRPr lang="en-US" dirty="0" smtClean="0"/>
          </a:p>
          <a:p>
            <a:r>
              <a:rPr lang="en-US" dirty="0" smtClean="0"/>
              <a:t>The sort key allows Redshift to avoid reading entire blocks based on predicates</a:t>
            </a:r>
          </a:p>
          <a:p>
            <a:pPr lvl="1"/>
            <a:r>
              <a:rPr lang="en-US" dirty="0" smtClean="0"/>
              <a:t>For example, a table containing a timestamp sort key where only recent data is accessed, will skip blocks containing “old” data</a:t>
            </a:r>
          </a:p>
          <a:p>
            <a:pPr lvl="1"/>
            <a:endParaRPr lang="en-US" dirty="0"/>
          </a:p>
        </p:txBody>
      </p:sp>
    </p:spTree>
    <p:extLst>
      <p:ext uri="{BB962C8B-B14F-4D97-AF65-F5344CB8AC3E}">
        <p14:creationId xmlns:p14="http://schemas.microsoft.com/office/powerpoint/2010/main" val="135051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Interleaved Multi Column Sort </a:t>
            </a:r>
            <a:endParaRPr lang="en-US" dirty="0"/>
          </a:p>
        </p:txBody>
      </p:sp>
      <p:sp>
        <p:nvSpPr>
          <p:cNvPr id="3" name="Content Placeholder 2"/>
          <p:cNvSpPr>
            <a:spLocks noGrp="1"/>
          </p:cNvSpPr>
          <p:nvPr>
            <p:ph idx="1"/>
          </p:nvPr>
        </p:nvSpPr>
        <p:spPr/>
        <p:txBody>
          <a:bodyPr/>
          <a:lstStyle/>
          <a:p>
            <a:r>
              <a:rPr lang="en-US" dirty="0" smtClean="0"/>
              <a:t>Compound Sort Keys</a:t>
            </a:r>
          </a:p>
          <a:p>
            <a:pPr lvl="1"/>
            <a:r>
              <a:rPr lang="en-US" dirty="0" smtClean="0"/>
              <a:t>Optimized for applications that filter data by one leading column</a:t>
            </a:r>
          </a:p>
          <a:p>
            <a:pPr lvl="3"/>
            <a:endParaRPr lang="en-US" dirty="0" smtClean="0"/>
          </a:p>
          <a:p>
            <a:r>
              <a:rPr lang="en-US" dirty="0" smtClean="0"/>
              <a:t>Interleaved Sort Keys (new)</a:t>
            </a:r>
          </a:p>
          <a:p>
            <a:pPr lvl="1"/>
            <a:r>
              <a:rPr lang="en-US" dirty="0" smtClean="0"/>
              <a:t>Optimized for filtering data by up to eight columns</a:t>
            </a:r>
          </a:p>
          <a:p>
            <a:pPr lvl="1"/>
            <a:r>
              <a:rPr lang="en-US" dirty="0" smtClean="0"/>
              <a:t>No storage overhead unlike an index</a:t>
            </a:r>
          </a:p>
          <a:p>
            <a:pPr lvl="1"/>
            <a:r>
              <a:rPr lang="en-US" dirty="0" smtClean="0"/>
              <a:t>Lower maintenance penalty compared to indexes</a:t>
            </a:r>
            <a:endParaRPr lang="en-US" dirty="0"/>
          </a:p>
        </p:txBody>
      </p:sp>
    </p:spTree>
    <p:extLst>
      <p:ext uri="{BB962C8B-B14F-4D97-AF65-F5344CB8AC3E}">
        <p14:creationId xmlns:p14="http://schemas.microsoft.com/office/powerpoint/2010/main" val="150256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874520"/>
            <a:ext cx="7772400" cy="1472183"/>
          </a:xfrm>
        </p:spPr>
        <p:txBody>
          <a:bodyPr/>
          <a:lstStyle/>
          <a:p>
            <a:r>
              <a:rPr lang="en-US" sz="3600" dirty="0" smtClean="0"/>
              <a:t>Amazon Elastic </a:t>
            </a:r>
            <a:r>
              <a:rPr lang="en-US" sz="3600" dirty="0" err="1" smtClean="0"/>
              <a:t>MapReduce</a:t>
            </a:r>
            <a:r>
              <a:rPr lang="en-US" sz="3600" dirty="0" smtClean="0"/>
              <a:t> (EMR)</a:t>
            </a:r>
            <a:endParaRPr lang="en-US" sz="2400" dirty="0"/>
          </a:p>
        </p:txBody>
      </p:sp>
    </p:spTree>
    <p:extLst>
      <p:ext uri="{BB962C8B-B14F-4D97-AF65-F5344CB8AC3E}">
        <p14:creationId xmlns:p14="http://schemas.microsoft.com/office/powerpoint/2010/main" val="36114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ounded Rectangle 200"/>
          <p:cNvSpPr/>
          <p:nvPr/>
        </p:nvSpPr>
        <p:spPr>
          <a:xfrm>
            <a:off x="3714334" y="2141773"/>
            <a:ext cx="1987052" cy="231459"/>
          </a:xfrm>
          <a:prstGeom prst="roundRect">
            <a:avLst/>
          </a:prstGeom>
          <a:solidFill>
            <a:srgbClr val="C052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82" name="Rounded Rectangle 181"/>
          <p:cNvSpPr/>
          <p:nvPr/>
        </p:nvSpPr>
        <p:spPr>
          <a:xfrm>
            <a:off x="3722398" y="2891315"/>
            <a:ext cx="1987052" cy="231459"/>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83" name="Rounded Rectangle 182"/>
          <p:cNvSpPr/>
          <p:nvPr/>
        </p:nvSpPr>
        <p:spPr>
          <a:xfrm>
            <a:off x="3714334" y="2515163"/>
            <a:ext cx="1987052" cy="231459"/>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99" name="Rounded Rectangle 198"/>
          <p:cNvSpPr/>
          <p:nvPr/>
        </p:nvSpPr>
        <p:spPr>
          <a:xfrm>
            <a:off x="3728085" y="3264707"/>
            <a:ext cx="1987052" cy="231459"/>
          </a:xfrm>
          <a:prstGeom prst="round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grpSp>
        <p:nvGrpSpPr>
          <p:cNvPr id="16" name="Group 15"/>
          <p:cNvGrpSpPr/>
          <p:nvPr/>
        </p:nvGrpSpPr>
        <p:grpSpPr>
          <a:xfrm>
            <a:off x="3844853" y="2434767"/>
            <a:ext cx="1741174" cy="1128784"/>
            <a:chOff x="3844852" y="2331636"/>
            <a:chExt cx="1741174" cy="1128784"/>
          </a:xfrm>
        </p:grpSpPr>
        <p:sp>
          <p:nvSpPr>
            <p:cNvPr id="188" name="Line 6"/>
            <p:cNvSpPr>
              <a:spLocks noChangeShapeType="1"/>
            </p:cNvSpPr>
            <p:nvPr/>
          </p:nvSpPr>
          <p:spPr bwMode="auto">
            <a:xfrm rot="16200000">
              <a:off x="4713532" y="1462957"/>
              <a:ext cx="0" cy="173736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200" name="Line 6"/>
            <p:cNvSpPr>
              <a:spLocks noChangeShapeType="1"/>
            </p:cNvSpPr>
            <p:nvPr/>
          </p:nvSpPr>
          <p:spPr bwMode="auto">
            <a:xfrm rot="16200000">
              <a:off x="4713532" y="2591740"/>
              <a:ext cx="0" cy="173736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202" name="Line 6"/>
            <p:cNvSpPr>
              <a:spLocks noChangeShapeType="1"/>
            </p:cNvSpPr>
            <p:nvPr/>
          </p:nvSpPr>
          <p:spPr bwMode="auto">
            <a:xfrm rot="16200000">
              <a:off x="4713532" y="2204995"/>
              <a:ext cx="0" cy="173736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204" name="Line 6"/>
            <p:cNvSpPr>
              <a:spLocks noChangeShapeType="1"/>
            </p:cNvSpPr>
            <p:nvPr/>
          </p:nvSpPr>
          <p:spPr bwMode="auto">
            <a:xfrm rot="16200000">
              <a:off x="4717346" y="1829587"/>
              <a:ext cx="0" cy="173736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cxnSp>
          <p:nvCxnSpPr>
            <p:cNvPr id="192" name="Straight Connector 191"/>
            <p:cNvCxnSpPr>
              <a:stCxn id="204" idx="1"/>
              <a:endCxn id="202" idx="0"/>
            </p:cNvCxnSpPr>
            <p:nvPr/>
          </p:nvCxnSpPr>
          <p:spPr>
            <a:xfrm flipH="1">
              <a:off x="3844852" y="2698266"/>
              <a:ext cx="1741174" cy="375409"/>
            </a:xfrm>
            <a:prstGeom prst="line">
              <a:avLst/>
            </a:prstGeom>
            <a:ln w="952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188" idx="1"/>
              <a:endCxn id="204" idx="0"/>
            </p:cNvCxnSpPr>
            <p:nvPr/>
          </p:nvCxnSpPr>
          <p:spPr>
            <a:xfrm flipH="1">
              <a:off x="3848666" y="2331636"/>
              <a:ext cx="1733546" cy="366631"/>
            </a:xfrm>
            <a:prstGeom prst="line">
              <a:avLst/>
            </a:prstGeom>
            <a:ln w="952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202" idx="1"/>
              <a:endCxn id="200" idx="0"/>
            </p:cNvCxnSpPr>
            <p:nvPr/>
          </p:nvCxnSpPr>
          <p:spPr>
            <a:xfrm flipH="1">
              <a:off x="3844852" y="3073674"/>
              <a:ext cx="1737360" cy="386746"/>
            </a:xfrm>
            <a:prstGeom prst="line">
              <a:avLst/>
            </a:prstGeom>
            <a:ln w="952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normAutofit/>
          </a:bodyPr>
          <a:lstStyle/>
          <a:p>
            <a:r>
              <a:rPr lang="en-US" dirty="0" smtClean="0"/>
              <a:t>Compound Sort Keys Illustrated</a:t>
            </a:r>
            <a:endParaRPr lang="en-US" dirty="0"/>
          </a:p>
        </p:txBody>
      </p:sp>
      <p:sp>
        <p:nvSpPr>
          <p:cNvPr id="106" name="Content Placeholder 2"/>
          <p:cNvSpPr>
            <a:spLocks noGrp="1"/>
          </p:cNvSpPr>
          <p:nvPr>
            <p:ph idx="1"/>
          </p:nvPr>
        </p:nvSpPr>
        <p:spPr>
          <a:xfrm>
            <a:off x="5870447" y="1009332"/>
            <a:ext cx="3200401" cy="3553926"/>
          </a:xfrm>
        </p:spPr>
        <p:txBody>
          <a:bodyPr>
            <a:noAutofit/>
          </a:bodyPr>
          <a:lstStyle/>
          <a:p>
            <a:r>
              <a:rPr lang="en-US" sz="1800" dirty="0"/>
              <a:t>Records in Redshift are stored in blocks.</a:t>
            </a:r>
          </a:p>
          <a:p>
            <a:pPr lvl="2"/>
            <a:endParaRPr lang="en-US" sz="800" dirty="0"/>
          </a:p>
          <a:p>
            <a:r>
              <a:rPr lang="en-US" sz="1800" dirty="0"/>
              <a:t>For this illustration, let’s assume that four records fill a block</a:t>
            </a:r>
          </a:p>
          <a:p>
            <a:pPr lvl="2"/>
            <a:endParaRPr lang="en-US" sz="800" dirty="0"/>
          </a:p>
          <a:p>
            <a:r>
              <a:rPr lang="en-US" sz="1800" dirty="0"/>
              <a:t>Records with a given </a:t>
            </a:r>
            <a:r>
              <a:rPr lang="en-US" sz="1800" dirty="0" err="1"/>
              <a:t>cust_id</a:t>
            </a:r>
            <a:r>
              <a:rPr lang="en-US" sz="1800" dirty="0"/>
              <a:t> are all in one block</a:t>
            </a:r>
          </a:p>
          <a:p>
            <a:pPr lvl="2"/>
            <a:endParaRPr lang="en-US" sz="800" dirty="0"/>
          </a:p>
          <a:p>
            <a:r>
              <a:rPr lang="en-US" sz="1800" dirty="0"/>
              <a:t>However, records with a given </a:t>
            </a:r>
            <a:r>
              <a:rPr lang="en-US" sz="1800" dirty="0" err="1"/>
              <a:t>prod_id</a:t>
            </a:r>
            <a:r>
              <a:rPr lang="en-US" sz="1800" dirty="0"/>
              <a:t> are spread across four blocks</a:t>
            </a:r>
          </a:p>
          <a:p>
            <a:endParaRPr lang="en-US" sz="1800" dirty="0"/>
          </a:p>
          <a:p>
            <a:endParaRPr lang="en-US" sz="2000" dirty="0"/>
          </a:p>
          <a:p>
            <a:endParaRPr lang="en-US" sz="2000" dirty="0"/>
          </a:p>
          <a:p>
            <a:endParaRPr lang="en-US" sz="1600" dirty="0"/>
          </a:p>
        </p:txBody>
      </p:sp>
      <p:grpSp>
        <p:nvGrpSpPr>
          <p:cNvPr id="6" name="Group 5"/>
          <p:cNvGrpSpPr/>
          <p:nvPr/>
        </p:nvGrpSpPr>
        <p:grpSpPr>
          <a:xfrm>
            <a:off x="537334" y="1028527"/>
            <a:ext cx="1835675" cy="866003"/>
            <a:chOff x="537333" y="1269158"/>
            <a:chExt cx="1835675" cy="866003"/>
          </a:xfrm>
        </p:grpSpPr>
        <p:grpSp>
          <p:nvGrpSpPr>
            <p:cNvPr id="4" name="Group 3"/>
            <p:cNvGrpSpPr/>
            <p:nvPr/>
          </p:nvGrpSpPr>
          <p:grpSpPr>
            <a:xfrm>
              <a:off x="537333" y="1269158"/>
              <a:ext cx="1828800" cy="195827"/>
              <a:chOff x="537333" y="1269158"/>
              <a:chExt cx="1828800" cy="195827"/>
            </a:xfrm>
          </p:grpSpPr>
          <p:sp>
            <p:nvSpPr>
              <p:cNvPr id="40"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1"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2"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3"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4"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7"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48" name="Group 47"/>
            <p:cNvGrpSpPr/>
            <p:nvPr/>
          </p:nvGrpSpPr>
          <p:grpSpPr>
            <a:xfrm>
              <a:off x="537333" y="1490135"/>
              <a:ext cx="1828800" cy="195827"/>
              <a:chOff x="537333" y="1269158"/>
              <a:chExt cx="1828800" cy="195827"/>
            </a:xfrm>
          </p:grpSpPr>
          <p:sp>
            <p:nvSpPr>
              <p:cNvPr id="49"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0"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1"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2"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3"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4"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55" name="Group 54"/>
            <p:cNvGrpSpPr/>
            <p:nvPr/>
          </p:nvGrpSpPr>
          <p:grpSpPr>
            <a:xfrm>
              <a:off x="544208" y="1718357"/>
              <a:ext cx="1828800" cy="195827"/>
              <a:chOff x="537333" y="1269158"/>
              <a:chExt cx="1828800" cy="195827"/>
            </a:xfrm>
          </p:grpSpPr>
          <p:sp>
            <p:nvSpPr>
              <p:cNvPr id="56"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7"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8"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9"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0"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1"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62" name="Group 61"/>
            <p:cNvGrpSpPr/>
            <p:nvPr/>
          </p:nvGrpSpPr>
          <p:grpSpPr>
            <a:xfrm>
              <a:off x="544208" y="1939334"/>
              <a:ext cx="1828800" cy="195827"/>
              <a:chOff x="537333" y="1269158"/>
              <a:chExt cx="1828800" cy="195827"/>
            </a:xfrm>
          </p:grpSpPr>
          <p:sp>
            <p:nvSpPr>
              <p:cNvPr id="63"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4"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5"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6"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7"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8"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grpSp>
        <p:nvGrpSpPr>
          <p:cNvPr id="5" name="Group 4"/>
          <p:cNvGrpSpPr/>
          <p:nvPr/>
        </p:nvGrpSpPr>
        <p:grpSpPr>
          <a:xfrm>
            <a:off x="551084" y="2045094"/>
            <a:ext cx="1835675" cy="866003"/>
            <a:chOff x="544208" y="2419186"/>
            <a:chExt cx="1835675" cy="866003"/>
          </a:xfrm>
        </p:grpSpPr>
        <p:grpSp>
          <p:nvGrpSpPr>
            <p:cNvPr id="69" name="Group 68"/>
            <p:cNvGrpSpPr/>
            <p:nvPr/>
          </p:nvGrpSpPr>
          <p:grpSpPr>
            <a:xfrm>
              <a:off x="544208" y="2419186"/>
              <a:ext cx="1828800" cy="195827"/>
              <a:chOff x="537333" y="1269158"/>
              <a:chExt cx="1828800" cy="195827"/>
            </a:xfrm>
          </p:grpSpPr>
          <p:sp>
            <p:nvSpPr>
              <p:cNvPr id="71"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2"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3"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4"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5"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6"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77" name="Group 76"/>
            <p:cNvGrpSpPr/>
            <p:nvPr/>
          </p:nvGrpSpPr>
          <p:grpSpPr>
            <a:xfrm>
              <a:off x="544208" y="2640163"/>
              <a:ext cx="1828800" cy="195827"/>
              <a:chOff x="537333" y="1269158"/>
              <a:chExt cx="1828800" cy="195827"/>
            </a:xfrm>
          </p:grpSpPr>
          <p:sp>
            <p:nvSpPr>
              <p:cNvPr id="78"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9"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0"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1"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2"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3"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84" name="Group 83"/>
            <p:cNvGrpSpPr/>
            <p:nvPr/>
          </p:nvGrpSpPr>
          <p:grpSpPr>
            <a:xfrm>
              <a:off x="551083" y="2868385"/>
              <a:ext cx="1828800" cy="195827"/>
              <a:chOff x="537333" y="1269158"/>
              <a:chExt cx="1828800" cy="195827"/>
            </a:xfrm>
          </p:grpSpPr>
          <p:sp>
            <p:nvSpPr>
              <p:cNvPr id="85"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6"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7"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8"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9"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0"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91" name="Group 90"/>
            <p:cNvGrpSpPr/>
            <p:nvPr/>
          </p:nvGrpSpPr>
          <p:grpSpPr>
            <a:xfrm>
              <a:off x="551083" y="3089362"/>
              <a:ext cx="1828800" cy="195827"/>
              <a:chOff x="537333" y="1269158"/>
              <a:chExt cx="1828800" cy="195827"/>
            </a:xfrm>
          </p:grpSpPr>
          <p:sp>
            <p:nvSpPr>
              <p:cNvPr id="92"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3"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4"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5"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6"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7"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grpSp>
        <p:nvGrpSpPr>
          <p:cNvPr id="98" name="Group 97"/>
          <p:cNvGrpSpPr/>
          <p:nvPr/>
        </p:nvGrpSpPr>
        <p:grpSpPr>
          <a:xfrm>
            <a:off x="557959" y="3022860"/>
            <a:ext cx="1835675" cy="866003"/>
            <a:chOff x="537333" y="1269158"/>
            <a:chExt cx="1835675" cy="866003"/>
          </a:xfrm>
        </p:grpSpPr>
        <p:grpSp>
          <p:nvGrpSpPr>
            <p:cNvPr id="99" name="Group 98"/>
            <p:cNvGrpSpPr/>
            <p:nvPr/>
          </p:nvGrpSpPr>
          <p:grpSpPr>
            <a:xfrm>
              <a:off x="537333" y="1269158"/>
              <a:ext cx="1828800" cy="195827"/>
              <a:chOff x="537333" y="1269158"/>
              <a:chExt cx="1828800" cy="195827"/>
            </a:xfrm>
          </p:grpSpPr>
          <p:sp>
            <p:nvSpPr>
              <p:cNvPr id="137"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8"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9"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40"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41"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42"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00" name="Group 99"/>
            <p:cNvGrpSpPr/>
            <p:nvPr/>
          </p:nvGrpSpPr>
          <p:grpSpPr>
            <a:xfrm>
              <a:off x="537333" y="1490135"/>
              <a:ext cx="1828800" cy="195827"/>
              <a:chOff x="537333" y="1269158"/>
              <a:chExt cx="1828800" cy="195827"/>
            </a:xfrm>
          </p:grpSpPr>
          <p:sp>
            <p:nvSpPr>
              <p:cNvPr id="131"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2"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3"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4"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5"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6"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01" name="Group 100"/>
            <p:cNvGrpSpPr/>
            <p:nvPr/>
          </p:nvGrpSpPr>
          <p:grpSpPr>
            <a:xfrm>
              <a:off x="544208" y="1718357"/>
              <a:ext cx="1828800" cy="195827"/>
              <a:chOff x="537333" y="1269158"/>
              <a:chExt cx="1828800" cy="195827"/>
            </a:xfrm>
          </p:grpSpPr>
          <p:sp>
            <p:nvSpPr>
              <p:cNvPr id="125"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6"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7"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8"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9"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0"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02" name="Group 101"/>
            <p:cNvGrpSpPr/>
            <p:nvPr/>
          </p:nvGrpSpPr>
          <p:grpSpPr>
            <a:xfrm>
              <a:off x="544208" y="1939334"/>
              <a:ext cx="1828800" cy="195827"/>
              <a:chOff x="537333" y="1269158"/>
              <a:chExt cx="1828800" cy="195827"/>
            </a:xfrm>
          </p:grpSpPr>
          <p:sp>
            <p:nvSpPr>
              <p:cNvPr id="103"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04"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05"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2"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3"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4"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grpSp>
        <p:nvGrpSpPr>
          <p:cNvPr id="143" name="Group 142"/>
          <p:cNvGrpSpPr/>
          <p:nvPr/>
        </p:nvGrpSpPr>
        <p:grpSpPr>
          <a:xfrm>
            <a:off x="571709" y="4039427"/>
            <a:ext cx="1835675" cy="866003"/>
            <a:chOff x="544208" y="2419186"/>
            <a:chExt cx="1835675" cy="866003"/>
          </a:xfrm>
        </p:grpSpPr>
        <p:grpSp>
          <p:nvGrpSpPr>
            <p:cNvPr id="144" name="Group 143"/>
            <p:cNvGrpSpPr/>
            <p:nvPr/>
          </p:nvGrpSpPr>
          <p:grpSpPr>
            <a:xfrm>
              <a:off x="544208" y="2419186"/>
              <a:ext cx="1828800" cy="195827"/>
              <a:chOff x="537333" y="1269158"/>
              <a:chExt cx="1828800" cy="195827"/>
            </a:xfrm>
          </p:grpSpPr>
          <p:sp>
            <p:nvSpPr>
              <p:cNvPr id="166"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7"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8"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9"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70"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71"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45" name="Group 144"/>
            <p:cNvGrpSpPr/>
            <p:nvPr/>
          </p:nvGrpSpPr>
          <p:grpSpPr>
            <a:xfrm>
              <a:off x="544208" y="2640163"/>
              <a:ext cx="1828800" cy="195827"/>
              <a:chOff x="537333" y="1269158"/>
              <a:chExt cx="1828800" cy="195827"/>
            </a:xfrm>
          </p:grpSpPr>
          <p:sp>
            <p:nvSpPr>
              <p:cNvPr id="160"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1"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2"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3"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4"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5"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46" name="Group 145"/>
            <p:cNvGrpSpPr/>
            <p:nvPr/>
          </p:nvGrpSpPr>
          <p:grpSpPr>
            <a:xfrm>
              <a:off x="551083" y="2868385"/>
              <a:ext cx="1828800" cy="195827"/>
              <a:chOff x="537333" y="1269158"/>
              <a:chExt cx="1828800" cy="195827"/>
            </a:xfrm>
          </p:grpSpPr>
          <p:sp>
            <p:nvSpPr>
              <p:cNvPr id="154"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5"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6"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7"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8"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9"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47" name="Group 146"/>
            <p:cNvGrpSpPr/>
            <p:nvPr/>
          </p:nvGrpSpPr>
          <p:grpSpPr>
            <a:xfrm>
              <a:off x="551083" y="3089362"/>
              <a:ext cx="1828800" cy="195827"/>
              <a:chOff x="537333" y="1269158"/>
              <a:chExt cx="1828800" cy="195827"/>
            </a:xfrm>
          </p:grpSpPr>
          <p:sp>
            <p:nvSpPr>
              <p:cNvPr id="148"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49"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0"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1"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2"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3"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sp>
        <p:nvSpPr>
          <p:cNvPr id="172" name="TextBox 171"/>
          <p:cNvSpPr txBox="1"/>
          <p:nvPr/>
        </p:nvSpPr>
        <p:spPr>
          <a:xfrm>
            <a:off x="986966" y="1017221"/>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175" name="TextBox 174"/>
          <p:cNvSpPr txBox="1"/>
          <p:nvPr/>
        </p:nvSpPr>
        <p:spPr>
          <a:xfrm>
            <a:off x="627655" y="1224408"/>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176" name="TextBox 175"/>
          <p:cNvSpPr txBox="1"/>
          <p:nvPr/>
        </p:nvSpPr>
        <p:spPr>
          <a:xfrm>
            <a:off x="636743" y="1465869"/>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177" name="TextBox 176"/>
          <p:cNvSpPr txBox="1"/>
          <p:nvPr/>
        </p:nvSpPr>
        <p:spPr>
          <a:xfrm>
            <a:off x="645831" y="1673165"/>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178" name="TextBox 177"/>
          <p:cNvSpPr txBox="1"/>
          <p:nvPr/>
        </p:nvSpPr>
        <p:spPr>
          <a:xfrm>
            <a:off x="988831" y="1231218"/>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179" name="TextBox 178"/>
          <p:cNvSpPr txBox="1"/>
          <p:nvPr/>
        </p:nvSpPr>
        <p:spPr>
          <a:xfrm>
            <a:off x="986966" y="1457742"/>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180" name="TextBox 179"/>
          <p:cNvSpPr txBox="1"/>
          <p:nvPr/>
        </p:nvSpPr>
        <p:spPr>
          <a:xfrm>
            <a:off x="993564" y="1671566"/>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15" name="TextBox 214"/>
          <p:cNvSpPr txBox="1"/>
          <p:nvPr/>
        </p:nvSpPr>
        <p:spPr>
          <a:xfrm>
            <a:off x="1007156" y="4021404"/>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216" name="TextBox 215"/>
          <p:cNvSpPr txBox="1"/>
          <p:nvPr/>
        </p:nvSpPr>
        <p:spPr>
          <a:xfrm>
            <a:off x="647845" y="4228593"/>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17" name="TextBox 216"/>
          <p:cNvSpPr txBox="1"/>
          <p:nvPr/>
        </p:nvSpPr>
        <p:spPr>
          <a:xfrm>
            <a:off x="656933" y="4470053"/>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18" name="TextBox 217"/>
          <p:cNvSpPr txBox="1"/>
          <p:nvPr/>
        </p:nvSpPr>
        <p:spPr>
          <a:xfrm>
            <a:off x="666021" y="4677348"/>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19" name="TextBox 218"/>
          <p:cNvSpPr txBox="1"/>
          <p:nvPr/>
        </p:nvSpPr>
        <p:spPr>
          <a:xfrm>
            <a:off x="1009021" y="4235402"/>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20" name="TextBox 219"/>
          <p:cNvSpPr txBox="1"/>
          <p:nvPr/>
        </p:nvSpPr>
        <p:spPr>
          <a:xfrm>
            <a:off x="1007156" y="4461927"/>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21" name="TextBox 220"/>
          <p:cNvSpPr txBox="1"/>
          <p:nvPr/>
        </p:nvSpPr>
        <p:spPr>
          <a:xfrm>
            <a:off x="1013754" y="4675749"/>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22" name="TextBox 221"/>
          <p:cNvSpPr txBox="1"/>
          <p:nvPr/>
        </p:nvSpPr>
        <p:spPr>
          <a:xfrm>
            <a:off x="651282" y="4025142"/>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23" name="TextBox 222"/>
          <p:cNvSpPr txBox="1"/>
          <p:nvPr/>
        </p:nvSpPr>
        <p:spPr>
          <a:xfrm>
            <a:off x="1001336" y="3010505"/>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224" name="TextBox 223"/>
          <p:cNvSpPr txBox="1"/>
          <p:nvPr/>
        </p:nvSpPr>
        <p:spPr>
          <a:xfrm>
            <a:off x="642025" y="3217692"/>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25" name="TextBox 224"/>
          <p:cNvSpPr txBox="1"/>
          <p:nvPr/>
        </p:nvSpPr>
        <p:spPr>
          <a:xfrm>
            <a:off x="651113" y="3459153"/>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26" name="TextBox 225"/>
          <p:cNvSpPr txBox="1"/>
          <p:nvPr/>
        </p:nvSpPr>
        <p:spPr>
          <a:xfrm>
            <a:off x="660201" y="3666449"/>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27" name="TextBox 226"/>
          <p:cNvSpPr txBox="1"/>
          <p:nvPr/>
        </p:nvSpPr>
        <p:spPr>
          <a:xfrm>
            <a:off x="1003201" y="3224502"/>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28" name="TextBox 227"/>
          <p:cNvSpPr txBox="1"/>
          <p:nvPr/>
        </p:nvSpPr>
        <p:spPr>
          <a:xfrm>
            <a:off x="1001336" y="3451026"/>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29" name="TextBox 228"/>
          <p:cNvSpPr txBox="1"/>
          <p:nvPr/>
        </p:nvSpPr>
        <p:spPr>
          <a:xfrm>
            <a:off x="1007934" y="3664850"/>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30" name="TextBox 229"/>
          <p:cNvSpPr txBox="1"/>
          <p:nvPr/>
        </p:nvSpPr>
        <p:spPr>
          <a:xfrm>
            <a:off x="630930" y="3022349"/>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47" name="TextBox 246"/>
          <p:cNvSpPr txBox="1"/>
          <p:nvPr/>
        </p:nvSpPr>
        <p:spPr>
          <a:xfrm>
            <a:off x="995598" y="2027559"/>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248" name="TextBox 247"/>
          <p:cNvSpPr txBox="1"/>
          <p:nvPr/>
        </p:nvSpPr>
        <p:spPr>
          <a:xfrm>
            <a:off x="636287" y="2234748"/>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49" name="TextBox 248"/>
          <p:cNvSpPr txBox="1"/>
          <p:nvPr/>
        </p:nvSpPr>
        <p:spPr>
          <a:xfrm>
            <a:off x="645375" y="2476208"/>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50" name="TextBox 249"/>
          <p:cNvSpPr txBox="1"/>
          <p:nvPr/>
        </p:nvSpPr>
        <p:spPr>
          <a:xfrm>
            <a:off x="654463" y="2683503"/>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51" name="TextBox 250"/>
          <p:cNvSpPr txBox="1"/>
          <p:nvPr/>
        </p:nvSpPr>
        <p:spPr>
          <a:xfrm>
            <a:off x="997463" y="2241557"/>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52" name="TextBox 251"/>
          <p:cNvSpPr txBox="1"/>
          <p:nvPr/>
        </p:nvSpPr>
        <p:spPr>
          <a:xfrm>
            <a:off x="995598" y="2468082"/>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53" name="TextBox 252"/>
          <p:cNvSpPr txBox="1"/>
          <p:nvPr/>
        </p:nvSpPr>
        <p:spPr>
          <a:xfrm>
            <a:off x="1002196" y="2681904"/>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54" name="TextBox 253"/>
          <p:cNvSpPr txBox="1"/>
          <p:nvPr/>
        </p:nvSpPr>
        <p:spPr>
          <a:xfrm>
            <a:off x="625192" y="2039403"/>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57" name="TextBox 256"/>
          <p:cNvSpPr txBox="1"/>
          <p:nvPr/>
        </p:nvSpPr>
        <p:spPr>
          <a:xfrm>
            <a:off x="628420" y="1013735"/>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9" name="Rounded Rectangle 8"/>
          <p:cNvSpPr/>
          <p:nvPr/>
        </p:nvSpPr>
        <p:spPr>
          <a:xfrm>
            <a:off x="2499612" y="1028526"/>
            <a:ext cx="285208" cy="853056"/>
          </a:xfrm>
          <a:prstGeom prst="roundRect">
            <a:avLst/>
          </a:prstGeom>
          <a:solidFill>
            <a:srgbClr val="C052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95" name="Rounded Rectangle 194"/>
          <p:cNvSpPr/>
          <p:nvPr/>
        </p:nvSpPr>
        <p:spPr>
          <a:xfrm>
            <a:off x="2508488" y="2052315"/>
            <a:ext cx="285208" cy="853056"/>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96" name="Rounded Rectangle 195"/>
          <p:cNvSpPr/>
          <p:nvPr/>
        </p:nvSpPr>
        <p:spPr>
          <a:xfrm>
            <a:off x="2496858" y="3030081"/>
            <a:ext cx="285208" cy="853056"/>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97" name="Rounded Rectangle 196"/>
          <p:cNvSpPr/>
          <p:nvPr/>
        </p:nvSpPr>
        <p:spPr>
          <a:xfrm>
            <a:off x="2497568" y="4043524"/>
            <a:ext cx="285208" cy="853056"/>
          </a:xfrm>
          <a:prstGeom prst="round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grpSp>
        <p:nvGrpSpPr>
          <p:cNvPr id="3" name="Group 2"/>
          <p:cNvGrpSpPr/>
          <p:nvPr/>
        </p:nvGrpSpPr>
        <p:grpSpPr>
          <a:xfrm>
            <a:off x="2975801" y="1700956"/>
            <a:ext cx="2730410" cy="1751945"/>
            <a:chOff x="2524059" y="1101652"/>
            <a:chExt cx="2730410" cy="1751945"/>
          </a:xfrm>
        </p:grpSpPr>
        <p:sp>
          <p:nvSpPr>
            <p:cNvPr id="181" name="Sync Replication Text"/>
            <p:cNvSpPr txBox="1"/>
            <p:nvPr/>
          </p:nvSpPr>
          <p:spPr>
            <a:xfrm>
              <a:off x="3045530" y="1560935"/>
              <a:ext cx="2208939" cy="1292662"/>
            </a:xfrm>
            <a:prstGeom prst="rect">
              <a:avLst/>
            </a:prstGeom>
          </p:spPr>
          <p:txBody>
            <a:bodyPr vert="horz" wrap="none" lIns="0" tIns="0" rIns="0" bIns="0" rtlCol="0">
              <a:spAutoFit/>
            </a:bodyPr>
            <a:lstStyle/>
            <a:p>
              <a:pPr marL="228594" indent="-228594" algn="ctr">
                <a:buFontTx/>
                <a:buAutoNum type="arabicPlain"/>
              </a:pPr>
              <a:r>
                <a:rPr lang="en-US" sz="1200" dirty="0">
                  <a:solidFill>
                    <a:srgbClr val="474746"/>
                  </a:solidFill>
                  <a:latin typeface="Arial"/>
                </a:rPr>
                <a:t>[1,1]      [1,2]      [1,3]      [1,4]</a:t>
              </a:r>
            </a:p>
            <a:p>
              <a:pPr marL="228594" indent="-228594" algn="ctr">
                <a:buFontTx/>
                <a:buAutoNum type="arabicPlain"/>
              </a:pPr>
              <a:endParaRPr lang="en-US" sz="1200" dirty="0">
                <a:solidFill>
                  <a:srgbClr val="474746"/>
                </a:solidFill>
                <a:latin typeface="Arial"/>
              </a:endParaRPr>
            </a:p>
            <a:p>
              <a:pPr marL="228594" indent="-228594" algn="ctr">
                <a:buFontTx/>
                <a:buAutoNum type="arabicPlain"/>
              </a:pPr>
              <a:r>
                <a:rPr lang="en-US" sz="1200" dirty="0">
                  <a:solidFill>
                    <a:srgbClr val="474746"/>
                  </a:solidFill>
                  <a:latin typeface="Arial"/>
                </a:rPr>
                <a:t>[2,1]      [2,2]      [2,3]      [2,4]</a:t>
              </a:r>
            </a:p>
            <a:p>
              <a:pPr marL="228594" indent="-228594" algn="ctr">
                <a:buFontTx/>
                <a:buAutoNum type="arabicPlain"/>
              </a:pPr>
              <a:endParaRPr lang="en-US" sz="1200" dirty="0">
                <a:solidFill>
                  <a:srgbClr val="474746"/>
                </a:solidFill>
                <a:latin typeface="Arial"/>
              </a:endParaRPr>
            </a:p>
            <a:p>
              <a:pPr marL="228594" indent="-228594" algn="ctr">
                <a:buFontTx/>
                <a:buAutoNum type="arabicPlain"/>
              </a:pPr>
              <a:r>
                <a:rPr lang="en-US" sz="1200" dirty="0">
                  <a:solidFill>
                    <a:srgbClr val="474746"/>
                  </a:solidFill>
                  <a:latin typeface="Arial"/>
                </a:rPr>
                <a:t>[3,1]      [3,2]      [3,3]      [3,4]</a:t>
              </a:r>
            </a:p>
            <a:p>
              <a:pPr marL="228594" indent="-228594" algn="ctr">
                <a:buFontTx/>
                <a:buAutoNum type="arabicPlain"/>
              </a:pPr>
              <a:endParaRPr lang="en-US" sz="1200" dirty="0">
                <a:solidFill>
                  <a:srgbClr val="474746"/>
                </a:solidFill>
                <a:latin typeface="Arial"/>
              </a:endParaRPr>
            </a:p>
            <a:p>
              <a:pPr marL="228594" indent="-228594" algn="ctr">
                <a:buFontTx/>
                <a:buAutoNum type="arabicPlain"/>
              </a:pPr>
              <a:r>
                <a:rPr lang="en-US" sz="1200" dirty="0">
                  <a:solidFill>
                    <a:srgbClr val="474746"/>
                  </a:solidFill>
                  <a:latin typeface="Arial"/>
                </a:rPr>
                <a:t>[4,1]      [4,2]      [4,3]      [4,4]</a:t>
              </a:r>
            </a:p>
          </p:txBody>
        </p:sp>
        <p:sp>
          <p:nvSpPr>
            <p:cNvPr id="185" name="Sync Replication Text"/>
            <p:cNvSpPr txBox="1"/>
            <p:nvPr/>
          </p:nvSpPr>
          <p:spPr>
            <a:xfrm>
              <a:off x="3356215" y="1314920"/>
              <a:ext cx="1811394" cy="184666"/>
            </a:xfrm>
            <a:prstGeom prst="rect">
              <a:avLst/>
            </a:prstGeom>
          </p:spPr>
          <p:txBody>
            <a:bodyPr vert="horz" wrap="none" lIns="0" tIns="0" rIns="0" bIns="0" rtlCol="0">
              <a:spAutoFit/>
            </a:bodyPr>
            <a:lstStyle/>
            <a:p>
              <a:pPr algn="ctr"/>
              <a:r>
                <a:rPr lang="en-US" sz="1200" dirty="0">
                  <a:solidFill>
                    <a:srgbClr val="474746"/>
                  </a:solidFill>
                  <a:latin typeface="Arial"/>
                </a:rPr>
                <a:t>1            2           3           4</a:t>
              </a:r>
            </a:p>
          </p:txBody>
        </p:sp>
        <p:sp>
          <p:nvSpPr>
            <p:cNvPr id="186" name="Sync Replication Text"/>
            <p:cNvSpPr txBox="1"/>
            <p:nvPr/>
          </p:nvSpPr>
          <p:spPr>
            <a:xfrm>
              <a:off x="3379530" y="1101652"/>
              <a:ext cx="509756" cy="184666"/>
            </a:xfrm>
            <a:prstGeom prst="rect">
              <a:avLst/>
            </a:prstGeom>
          </p:spPr>
          <p:txBody>
            <a:bodyPr vert="horz" wrap="none" lIns="0" tIns="0" rIns="0" bIns="0" rtlCol="0">
              <a:spAutoFit/>
            </a:bodyPr>
            <a:lstStyle/>
            <a:p>
              <a:pPr algn="ctr"/>
              <a:r>
                <a:rPr lang="en-US" sz="1200" dirty="0" err="1">
                  <a:solidFill>
                    <a:srgbClr val="474746"/>
                  </a:solidFill>
                  <a:latin typeface="Arial"/>
                </a:rPr>
                <a:t>prod_id</a:t>
              </a:r>
              <a:endParaRPr lang="en-US" sz="1200" dirty="0">
                <a:solidFill>
                  <a:srgbClr val="474746"/>
                </a:solidFill>
                <a:latin typeface="Arial"/>
              </a:endParaRPr>
            </a:p>
          </p:txBody>
        </p:sp>
        <p:sp>
          <p:nvSpPr>
            <p:cNvPr id="187" name="Sync Replication Text"/>
            <p:cNvSpPr txBox="1"/>
            <p:nvPr/>
          </p:nvSpPr>
          <p:spPr>
            <a:xfrm>
              <a:off x="2524059" y="1403226"/>
              <a:ext cx="485710" cy="184666"/>
            </a:xfrm>
            <a:prstGeom prst="rect">
              <a:avLst/>
            </a:prstGeom>
          </p:spPr>
          <p:txBody>
            <a:bodyPr vert="horz" wrap="none" lIns="0" tIns="0" rIns="0" bIns="0" rtlCol="0">
              <a:spAutoFit/>
            </a:bodyPr>
            <a:lstStyle/>
            <a:p>
              <a:pPr algn="ctr"/>
              <a:r>
                <a:rPr lang="en-US" sz="1200" dirty="0" err="1">
                  <a:solidFill>
                    <a:srgbClr val="474746"/>
                  </a:solidFill>
                  <a:latin typeface="Arial"/>
                </a:rPr>
                <a:t>cust_id</a:t>
              </a:r>
              <a:endParaRPr lang="en-US" sz="1200" dirty="0">
                <a:solidFill>
                  <a:srgbClr val="474746"/>
                </a:solidFill>
                <a:latin typeface="Arial"/>
              </a:endParaRPr>
            </a:p>
          </p:txBody>
        </p:sp>
      </p:grpSp>
      <p:sp>
        <p:nvSpPr>
          <p:cNvPr id="205" name="Sync Replication Text"/>
          <p:cNvSpPr txBox="1"/>
          <p:nvPr/>
        </p:nvSpPr>
        <p:spPr>
          <a:xfrm>
            <a:off x="553612" y="797084"/>
            <a:ext cx="2245808" cy="123111"/>
          </a:xfrm>
          <a:prstGeom prst="rect">
            <a:avLst/>
          </a:prstGeom>
        </p:spPr>
        <p:txBody>
          <a:bodyPr vert="horz" wrap="none" lIns="0" tIns="0" rIns="0" bIns="0" rtlCol="0">
            <a:spAutoFit/>
          </a:bodyPr>
          <a:lstStyle/>
          <a:p>
            <a:pPr algn="ctr"/>
            <a:r>
              <a:rPr lang="en-US" sz="800" dirty="0" err="1">
                <a:solidFill>
                  <a:srgbClr val="474746"/>
                </a:solidFill>
                <a:latin typeface="Arial"/>
              </a:rPr>
              <a:t>cust_id</a:t>
            </a:r>
            <a:r>
              <a:rPr lang="en-US" sz="800" dirty="0">
                <a:solidFill>
                  <a:srgbClr val="474746"/>
                </a:solidFill>
                <a:latin typeface="Arial"/>
              </a:rPr>
              <a:t>    </a:t>
            </a:r>
            <a:r>
              <a:rPr lang="en-US" sz="800" dirty="0" err="1">
                <a:solidFill>
                  <a:srgbClr val="474746"/>
                </a:solidFill>
                <a:latin typeface="Arial"/>
              </a:rPr>
              <a:t>prod_id</a:t>
            </a:r>
            <a:r>
              <a:rPr lang="en-US" sz="800" dirty="0">
                <a:solidFill>
                  <a:srgbClr val="474746"/>
                </a:solidFill>
                <a:latin typeface="Arial"/>
              </a:rPr>
              <a:t>     other columns             blocks</a:t>
            </a:r>
          </a:p>
        </p:txBody>
      </p:sp>
    </p:spTree>
    <p:extLst>
      <p:ext uri="{BB962C8B-B14F-4D97-AF65-F5344CB8AC3E}">
        <p14:creationId xmlns:p14="http://schemas.microsoft.com/office/powerpoint/2010/main" val="197892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ounded Rectangle 194"/>
          <p:cNvSpPr/>
          <p:nvPr/>
        </p:nvSpPr>
        <p:spPr>
          <a:xfrm>
            <a:off x="3714335" y="2141771"/>
            <a:ext cx="898552" cy="621792"/>
          </a:xfrm>
          <a:prstGeom prst="roundRect">
            <a:avLst/>
          </a:prstGeom>
          <a:solidFill>
            <a:srgbClr val="C052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96" name="Rounded Rectangle 195"/>
          <p:cNvSpPr/>
          <p:nvPr/>
        </p:nvSpPr>
        <p:spPr>
          <a:xfrm>
            <a:off x="3712464" y="2870690"/>
            <a:ext cx="896112" cy="622935"/>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97" name="Rounded Rectangle 196"/>
          <p:cNvSpPr/>
          <p:nvPr/>
        </p:nvSpPr>
        <p:spPr>
          <a:xfrm>
            <a:off x="4828032" y="2141773"/>
            <a:ext cx="896112" cy="621792"/>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211" name="Rounded Rectangle 210"/>
          <p:cNvSpPr/>
          <p:nvPr/>
        </p:nvSpPr>
        <p:spPr>
          <a:xfrm>
            <a:off x="4825695" y="2870691"/>
            <a:ext cx="896112" cy="621792"/>
          </a:xfrm>
          <a:prstGeom prst="round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grpSp>
        <p:nvGrpSpPr>
          <p:cNvPr id="236" name="Group 235"/>
          <p:cNvGrpSpPr/>
          <p:nvPr/>
        </p:nvGrpSpPr>
        <p:grpSpPr>
          <a:xfrm>
            <a:off x="2975801" y="1700956"/>
            <a:ext cx="2730410" cy="1751945"/>
            <a:chOff x="2524059" y="1101652"/>
            <a:chExt cx="2730410" cy="1751945"/>
          </a:xfrm>
        </p:grpSpPr>
        <p:sp>
          <p:nvSpPr>
            <p:cNvPr id="237" name="Sync Replication Text"/>
            <p:cNvSpPr txBox="1"/>
            <p:nvPr/>
          </p:nvSpPr>
          <p:spPr>
            <a:xfrm>
              <a:off x="3045530" y="1560935"/>
              <a:ext cx="2208939" cy="1292662"/>
            </a:xfrm>
            <a:prstGeom prst="rect">
              <a:avLst/>
            </a:prstGeom>
          </p:spPr>
          <p:txBody>
            <a:bodyPr vert="horz" wrap="none" lIns="0" tIns="0" rIns="0" bIns="0" rtlCol="0">
              <a:spAutoFit/>
            </a:bodyPr>
            <a:lstStyle/>
            <a:p>
              <a:pPr marL="228594" indent="-228594" algn="ctr">
                <a:buFontTx/>
                <a:buAutoNum type="arabicPlain"/>
              </a:pPr>
              <a:r>
                <a:rPr lang="en-US" sz="1200" dirty="0">
                  <a:solidFill>
                    <a:srgbClr val="474746"/>
                  </a:solidFill>
                  <a:latin typeface="Arial"/>
                </a:rPr>
                <a:t>[1,1]      [1,2]      [1,3]      [1,4]</a:t>
              </a:r>
            </a:p>
            <a:p>
              <a:pPr marL="228594" indent="-228594" algn="ctr">
                <a:buFontTx/>
                <a:buAutoNum type="arabicPlain"/>
              </a:pPr>
              <a:endParaRPr lang="en-US" sz="1200" dirty="0">
                <a:solidFill>
                  <a:srgbClr val="474746"/>
                </a:solidFill>
                <a:latin typeface="Arial"/>
              </a:endParaRPr>
            </a:p>
            <a:p>
              <a:pPr marL="228594" indent="-228594" algn="ctr">
                <a:buFontTx/>
                <a:buAutoNum type="arabicPlain"/>
              </a:pPr>
              <a:r>
                <a:rPr lang="en-US" sz="1200" dirty="0">
                  <a:solidFill>
                    <a:srgbClr val="474746"/>
                  </a:solidFill>
                  <a:latin typeface="Arial"/>
                </a:rPr>
                <a:t>[2,1]      [2,2]      [2,3]      [2,4]</a:t>
              </a:r>
            </a:p>
            <a:p>
              <a:pPr marL="228594" indent="-228594" algn="ctr">
                <a:buFontTx/>
                <a:buAutoNum type="arabicPlain"/>
              </a:pPr>
              <a:endParaRPr lang="en-US" sz="1200" dirty="0">
                <a:solidFill>
                  <a:srgbClr val="474746"/>
                </a:solidFill>
                <a:latin typeface="Arial"/>
              </a:endParaRPr>
            </a:p>
            <a:p>
              <a:pPr marL="228594" indent="-228594" algn="ctr">
                <a:buFontTx/>
                <a:buAutoNum type="arabicPlain"/>
              </a:pPr>
              <a:r>
                <a:rPr lang="en-US" sz="1200" dirty="0">
                  <a:solidFill>
                    <a:srgbClr val="474746"/>
                  </a:solidFill>
                  <a:latin typeface="Arial"/>
                </a:rPr>
                <a:t>[3,1]      [3,2]      [3,3]      [3,4]</a:t>
              </a:r>
            </a:p>
            <a:p>
              <a:pPr marL="228594" indent="-228594" algn="ctr">
                <a:buFontTx/>
                <a:buAutoNum type="arabicPlain"/>
              </a:pPr>
              <a:endParaRPr lang="en-US" sz="1200" dirty="0">
                <a:solidFill>
                  <a:srgbClr val="474746"/>
                </a:solidFill>
                <a:latin typeface="Arial"/>
              </a:endParaRPr>
            </a:p>
            <a:p>
              <a:pPr marL="228594" indent="-228594" algn="ctr">
                <a:buFontTx/>
                <a:buAutoNum type="arabicPlain"/>
              </a:pPr>
              <a:r>
                <a:rPr lang="en-US" sz="1200" dirty="0">
                  <a:solidFill>
                    <a:srgbClr val="474746"/>
                  </a:solidFill>
                  <a:latin typeface="Arial"/>
                </a:rPr>
                <a:t>[4,1]      [4,2]      [4,3]      [4,4]</a:t>
              </a:r>
            </a:p>
          </p:txBody>
        </p:sp>
        <p:sp>
          <p:nvSpPr>
            <p:cNvPr id="238" name="Sync Replication Text"/>
            <p:cNvSpPr txBox="1"/>
            <p:nvPr/>
          </p:nvSpPr>
          <p:spPr>
            <a:xfrm>
              <a:off x="3356215" y="1314920"/>
              <a:ext cx="1811394" cy="184666"/>
            </a:xfrm>
            <a:prstGeom prst="rect">
              <a:avLst/>
            </a:prstGeom>
          </p:spPr>
          <p:txBody>
            <a:bodyPr vert="horz" wrap="none" lIns="0" tIns="0" rIns="0" bIns="0" rtlCol="0">
              <a:spAutoFit/>
            </a:bodyPr>
            <a:lstStyle/>
            <a:p>
              <a:pPr algn="ctr"/>
              <a:r>
                <a:rPr lang="en-US" sz="1200" dirty="0">
                  <a:solidFill>
                    <a:srgbClr val="474746"/>
                  </a:solidFill>
                  <a:latin typeface="Arial"/>
                </a:rPr>
                <a:t>1            2           3           4</a:t>
              </a:r>
            </a:p>
          </p:txBody>
        </p:sp>
        <p:sp>
          <p:nvSpPr>
            <p:cNvPr id="239" name="Sync Replication Text"/>
            <p:cNvSpPr txBox="1"/>
            <p:nvPr/>
          </p:nvSpPr>
          <p:spPr>
            <a:xfrm>
              <a:off x="3379530" y="1101652"/>
              <a:ext cx="509756" cy="184666"/>
            </a:xfrm>
            <a:prstGeom prst="rect">
              <a:avLst/>
            </a:prstGeom>
          </p:spPr>
          <p:txBody>
            <a:bodyPr vert="horz" wrap="none" lIns="0" tIns="0" rIns="0" bIns="0" rtlCol="0">
              <a:spAutoFit/>
            </a:bodyPr>
            <a:lstStyle/>
            <a:p>
              <a:pPr algn="ctr"/>
              <a:r>
                <a:rPr lang="en-US" sz="1200" dirty="0" err="1">
                  <a:solidFill>
                    <a:srgbClr val="474746"/>
                  </a:solidFill>
                  <a:latin typeface="Arial"/>
                </a:rPr>
                <a:t>prod_id</a:t>
              </a:r>
              <a:endParaRPr lang="en-US" sz="1200" dirty="0">
                <a:solidFill>
                  <a:srgbClr val="474746"/>
                </a:solidFill>
                <a:latin typeface="Arial"/>
              </a:endParaRPr>
            </a:p>
          </p:txBody>
        </p:sp>
        <p:sp>
          <p:nvSpPr>
            <p:cNvPr id="240" name="Sync Replication Text"/>
            <p:cNvSpPr txBox="1"/>
            <p:nvPr/>
          </p:nvSpPr>
          <p:spPr>
            <a:xfrm>
              <a:off x="2524059" y="1403226"/>
              <a:ext cx="485710" cy="184666"/>
            </a:xfrm>
            <a:prstGeom prst="rect">
              <a:avLst/>
            </a:prstGeom>
          </p:spPr>
          <p:txBody>
            <a:bodyPr vert="horz" wrap="none" lIns="0" tIns="0" rIns="0" bIns="0" rtlCol="0">
              <a:spAutoFit/>
            </a:bodyPr>
            <a:lstStyle/>
            <a:p>
              <a:pPr algn="ctr"/>
              <a:r>
                <a:rPr lang="en-US" sz="1200" dirty="0" err="1">
                  <a:solidFill>
                    <a:srgbClr val="474746"/>
                  </a:solidFill>
                  <a:latin typeface="Arial"/>
                </a:rPr>
                <a:t>cust_id</a:t>
              </a:r>
              <a:endParaRPr lang="en-US" sz="1200" dirty="0">
                <a:solidFill>
                  <a:srgbClr val="474746"/>
                </a:solidFill>
                <a:latin typeface="Arial"/>
              </a:endParaRPr>
            </a:p>
          </p:txBody>
        </p:sp>
      </p:grpSp>
      <p:sp>
        <p:nvSpPr>
          <p:cNvPr id="2" name="Title 1"/>
          <p:cNvSpPr>
            <a:spLocks noGrp="1"/>
          </p:cNvSpPr>
          <p:nvPr>
            <p:ph type="title"/>
          </p:nvPr>
        </p:nvSpPr>
        <p:spPr/>
        <p:txBody>
          <a:bodyPr/>
          <a:lstStyle/>
          <a:p>
            <a:r>
              <a:rPr lang="en-US" smtClean="0"/>
              <a:t>Interleaved Sort Keys Illustrated</a:t>
            </a:r>
            <a:endParaRPr lang="en-US" dirty="0"/>
          </a:p>
        </p:txBody>
      </p:sp>
      <p:sp>
        <p:nvSpPr>
          <p:cNvPr id="106" name="Content Placeholder 2"/>
          <p:cNvSpPr>
            <a:spLocks noGrp="1"/>
          </p:cNvSpPr>
          <p:nvPr>
            <p:ph idx="1"/>
          </p:nvPr>
        </p:nvSpPr>
        <p:spPr>
          <a:xfrm>
            <a:off x="5861303" y="1009332"/>
            <a:ext cx="3044953" cy="3553926"/>
          </a:xfrm>
        </p:spPr>
        <p:txBody>
          <a:bodyPr>
            <a:normAutofit fontScale="70000" lnSpcReduction="20000"/>
          </a:bodyPr>
          <a:lstStyle/>
          <a:p>
            <a:r>
              <a:rPr lang="en-US" dirty="0" smtClean="0"/>
              <a:t>Records with a given </a:t>
            </a:r>
            <a:r>
              <a:rPr lang="en-US" dirty="0" err="1" smtClean="0"/>
              <a:t>cust_id</a:t>
            </a:r>
            <a:r>
              <a:rPr lang="en-US" dirty="0" smtClean="0"/>
              <a:t> are spread across two blocks</a:t>
            </a:r>
          </a:p>
          <a:p>
            <a:endParaRPr lang="en-US" dirty="0" smtClean="0"/>
          </a:p>
          <a:p>
            <a:r>
              <a:rPr lang="en-US" dirty="0" smtClean="0"/>
              <a:t>Records with a given </a:t>
            </a:r>
            <a:r>
              <a:rPr lang="en-US" dirty="0" err="1" smtClean="0"/>
              <a:t>prod_id</a:t>
            </a:r>
            <a:r>
              <a:rPr lang="en-US" dirty="0" smtClean="0"/>
              <a:t> are also spread across two blocks</a:t>
            </a:r>
          </a:p>
          <a:p>
            <a:endParaRPr lang="en-US" dirty="0" smtClean="0"/>
          </a:p>
          <a:p>
            <a:r>
              <a:rPr lang="en-US" dirty="0" smtClean="0"/>
              <a:t>Data is sorted in equal measures for both keys</a:t>
            </a:r>
          </a:p>
          <a:p>
            <a:endParaRPr lang="en-US" dirty="0" smtClean="0"/>
          </a:p>
          <a:p>
            <a:endParaRPr lang="en-US" dirty="0" smtClean="0"/>
          </a:p>
          <a:p>
            <a:endParaRPr lang="en-US" dirty="0" smtClean="0"/>
          </a:p>
          <a:p>
            <a:endParaRPr lang="en-US" dirty="0"/>
          </a:p>
        </p:txBody>
      </p:sp>
      <p:grpSp>
        <p:nvGrpSpPr>
          <p:cNvPr id="6" name="Group 5"/>
          <p:cNvGrpSpPr/>
          <p:nvPr/>
        </p:nvGrpSpPr>
        <p:grpSpPr>
          <a:xfrm>
            <a:off x="537334" y="1028527"/>
            <a:ext cx="1835675" cy="866003"/>
            <a:chOff x="537333" y="1269158"/>
            <a:chExt cx="1835675" cy="866003"/>
          </a:xfrm>
        </p:grpSpPr>
        <p:grpSp>
          <p:nvGrpSpPr>
            <p:cNvPr id="4" name="Group 3"/>
            <p:cNvGrpSpPr/>
            <p:nvPr/>
          </p:nvGrpSpPr>
          <p:grpSpPr>
            <a:xfrm>
              <a:off x="537333" y="1269158"/>
              <a:ext cx="1828800" cy="195827"/>
              <a:chOff x="537333" y="1269158"/>
              <a:chExt cx="1828800" cy="195827"/>
            </a:xfrm>
          </p:grpSpPr>
          <p:sp>
            <p:nvSpPr>
              <p:cNvPr id="40"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1"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2"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3"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4"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47"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48" name="Group 47"/>
            <p:cNvGrpSpPr/>
            <p:nvPr/>
          </p:nvGrpSpPr>
          <p:grpSpPr>
            <a:xfrm>
              <a:off x="537333" y="1490135"/>
              <a:ext cx="1828800" cy="195827"/>
              <a:chOff x="537333" y="1269158"/>
              <a:chExt cx="1828800" cy="195827"/>
            </a:xfrm>
          </p:grpSpPr>
          <p:sp>
            <p:nvSpPr>
              <p:cNvPr id="49"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0"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1"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2"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3"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4"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55" name="Group 54"/>
            <p:cNvGrpSpPr/>
            <p:nvPr/>
          </p:nvGrpSpPr>
          <p:grpSpPr>
            <a:xfrm>
              <a:off x="544208" y="1718357"/>
              <a:ext cx="1828800" cy="195827"/>
              <a:chOff x="537333" y="1269158"/>
              <a:chExt cx="1828800" cy="195827"/>
            </a:xfrm>
          </p:grpSpPr>
          <p:sp>
            <p:nvSpPr>
              <p:cNvPr id="56"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7"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8"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59"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0"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1"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62" name="Group 61"/>
            <p:cNvGrpSpPr/>
            <p:nvPr/>
          </p:nvGrpSpPr>
          <p:grpSpPr>
            <a:xfrm>
              <a:off x="544208" y="1939334"/>
              <a:ext cx="1828800" cy="195827"/>
              <a:chOff x="537333" y="1269158"/>
              <a:chExt cx="1828800" cy="195827"/>
            </a:xfrm>
          </p:grpSpPr>
          <p:sp>
            <p:nvSpPr>
              <p:cNvPr id="63"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4"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5"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6"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7"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68"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grpSp>
        <p:nvGrpSpPr>
          <p:cNvPr id="5" name="Group 4"/>
          <p:cNvGrpSpPr/>
          <p:nvPr/>
        </p:nvGrpSpPr>
        <p:grpSpPr>
          <a:xfrm>
            <a:off x="551084" y="2045094"/>
            <a:ext cx="1835675" cy="866003"/>
            <a:chOff x="544208" y="2419186"/>
            <a:chExt cx="1835675" cy="866003"/>
          </a:xfrm>
        </p:grpSpPr>
        <p:grpSp>
          <p:nvGrpSpPr>
            <p:cNvPr id="69" name="Group 68"/>
            <p:cNvGrpSpPr/>
            <p:nvPr/>
          </p:nvGrpSpPr>
          <p:grpSpPr>
            <a:xfrm>
              <a:off x="544208" y="2419186"/>
              <a:ext cx="1828800" cy="195827"/>
              <a:chOff x="537333" y="1269158"/>
              <a:chExt cx="1828800" cy="195827"/>
            </a:xfrm>
          </p:grpSpPr>
          <p:sp>
            <p:nvSpPr>
              <p:cNvPr id="71"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2"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3"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4"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5"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6"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77" name="Group 76"/>
            <p:cNvGrpSpPr/>
            <p:nvPr/>
          </p:nvGrpSpPr>
          <p:grpSpPr>
            <a:xfrm>
              <a:off x="544208" y="2640163"/>
              <a:ext cx="1828800" cy="195827"/>
              <a:chOff x="537333" y="1269158"/>
              <a:chExt cx="1828800" cy="195827"/>
            </a:xfrm>
          </p:grpSpPr>
          <p:sp>
            <p:nvSpPr>
              <p:cNvPr id="78"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79"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0"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1"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2"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3"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84" name="Group 83"/>
            <p:cNvGrpSpPr/>
            <p:nvPr/>
          </p:nvGrpSpPr>
          <p:grpSpPr>
            <a:xfrm>
              <a:off x="551083" y="2868385"/>
              <a:ext cx="1828800" cy="195827"/>
              <a:chOff x="537333" y="1269158"/>
              <a:chExt cx="1828800" cy="195827"/>
            </a:xfrm>
          </p:grpSpPr>
          <p:sp>
            <p:nvSpPr>
              <p:cNvPr id="85"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6"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7"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8"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89"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0"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91" name="Group 90"/>
            <p:cNvGrpSpPr/>
            <p:nvPr/>
          </p:nvGrpSpPr>
          <p:grpSpPr>
            <a:xfrm>
              <a:off x="551083" y="3089362"/>
              <a:ext cx="1828800" cy="195827"/>
              <a:chOff x="537333" y="1269158"/>
              <a:chExt cx="1828800" cy="195827"/>
            </a:xfrm>
          </p:grpSpPr>
          <p:sp>
            <p:nvSpPr>
              <p:cNvPr id="92"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3"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4"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5"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6"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97"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grpSp>
        <p:nvGrpSpPr>
          <p:cNvPr id="98" name="Group 97"/>
          <p:cNvGrpSpPr/>
          <p:nvPr/>
        </p:nvGrpSpPr>
        <p:grpSpPr>
          <a:xfrm>
            <a:off x="557959" y="3022860"/>
            <a:ext cx="1835675" cy="866003"/>
            <a:chOff x="537333" y="1269158"/>
            <a:chExt cx="1835675" cy="866003"/>
          </a:xfrm>
        </p:grpSpPr>
        <p:grpSp>
          <p:nvGrpSpPr>
            <p:cNvPr id="99" name="Group 98"/>
            <p:cNvGrpSpPr/>
            <p:nvPr/>
          </p:nvGrpSpPr>
          <p:grpSpPr>
            <a:xfrm>
              <a:off x="537333" y="1269158"/>
              <a:ext cx="1828800" cy="195827"/>
              <a:chOff x="537333" y="1269158"/>
              <a:chExt cx="1828800" cy="195827"/>
            </a:xfrm>
          </p:grpSpPr>
          <p:sp>
            <p:nvSpPr>
              <p:cNvPr id="137"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8"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9"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40"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41"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42"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00" name="Group 99"/>
            <p:cNvGrpSpPr/>
            <p:nvPr/>
          </p:nvGrpSpPr>
          <p:grpSpPr>
            <a:xfrm>
              <a:off x="537333" y="1490135"/>
              <a:ext cx="1828800" cy="195827"/>
              <a:chOff x="537333" y="1269158"/>
              <a:chExt cx="1828800" cy="195827"/>
            </a:xfrm>
          </p:grpSpPr>
          <p:sp>
            <p:nvSpPr>
              <p:cNvPr id="131"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2"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3"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4"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5"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6"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01" name="Group 100"/>
            <p:cNvGrpSpPr/>
            <p:nvPr/>
          </p:nvGrpSpPr>
          <p:grpSpPr>
            <a:xfrm>
              <a:off x="544208" y="1718357"/>
              <a:ext cx="1828800" cy="195827"/>
              <a:chOff x="537333" y="1269158"/>
              <a:chExt cx="1828800" cy="195827"/>
            </a:xfrm>
          </p:grpSpPr>
          <p:sp>
            <p:nvSpPr>
              <p:cNvPr id="125"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6"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7"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8"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9"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30"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02" name="Group 101"/>
            <p:cNvGrpSpPr/>
            <p:nvPr/>
          </p:nvGrpSpPr>
          <p:grpSpPr>
            <a:xfrm>
              <a:off x="544208" y="1939334"/>
              <a:ext cx="1828800" cy="195827"/>
              <a:chOff x="537333" y="1269158"/>
              <a:chExt cx="1828800" cy="195827"/>
            </a:xfrm>
          </p:grpSpPr>
          <p:sp>
            <p:nvSpPr>
              <p:cNvPr id="103"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04"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05"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2"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3"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24"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grpSp>
        <p:nvGrpSpPr>
          <p:cNvPr id="143" name="Group 142"/>
          <p:cNvGrpSpPr/>
          <p:nvPr/>
        </p:nvGrpSpPr>
        <p:grpSpPr>
          <a:xfrm>
            <a:off x="571709" y="4039427"/>
            <a:ext cx="1835675" cy="866003"/>
            <a:chOff x="544208" y="2419186"/>
            <a:chExt cx="1835675" cy="866003"/>
          </a:xfrm>
        </p:grpSpPr>
        <p:grpSp>
          <p:nvGrpSpPr>
            <p:cNvPr id="144" name="Group 143"/>
            <p:cNvGrpSpPr/>
            <p:nvPr/>
          </p:nvGrpSpPr>
          <p:grpSpPr>
            <a:xfrm>
              <a:off x="544208" y="2419186"/>
              <a:ext cx="1828800" cy="195827"/>
              <a:chOff x="537333" y="1269158"/>
              <a:chExt cx="1828800" cy="195827"/>
            </a:xfrm>
          </p:grpSpPr>
          <p:sp>
            <p:nvSpPr>
              <p:cNvPr id="166"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7"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8"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9"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70"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71"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45" name="Group 144"/>
            <p:cNvGrpSpPr/>
            <p:nvPr/>
          </p:nvGrpSpPr>
          <p:grpSpPr>
            <a:xfrm>
              <a:off x="544208" y="2640163"/>
              <a:ext cx="1828800" cy="195827"/>
              <a:chOff x="537333" y="1269158"/>
              <a:chExt cx="1828800" cy="195827"/>
            </a:xfrm>
          </p:grpSpPr>
          <p:sp>
            <p:nvSpPr>
              <p:cNvPr id="160"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1"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2"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3"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4"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65"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46" name="Group 145"/>
            <p:cNvGrpSpPr/>
            <p:nvPr/>
          </p:nvGrpSpPr>
          <p:grpSpPr>
            <a:xfrm>
              <a:off x="551083" y="2868385"/>
              <a:ext cx="1828800" cy="195827"/>
              <a:chOff x="537333" y="1269158"/>
              <a:chExt cx="1828800" cy="195827"/>
            </a:xfrm>
          </p:grpSpPr>
          <p:sp>
            <p:nvSpPr>
              <p:cNvPr id="154"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5"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6"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7"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8"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9"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nvGrpSpPr>
            <p:cNvPr id="147" name="Group 146"/>
            <p:cNvGrpSpPr/>
            <p:nvPr/>
          </p:nvGrpSpPr>
          <p:grpSpPr>
            <a:xfrm>
              <a:off x="551083" y="3089362"/>
              <a:ext cx="1828800" cy="195827"/>
              <a:chOff x="537333" y="1269158"/>
              <a:chExt cx="1828800" cy="195827"/>
            </a:xfrm>
          </p:grpSpPr>
          <p:sp>
            <p:nvSpPr>
              <p:cNvPr id="148" name="Line 6"/>
              <p:cNvSpPr>
                <a:spLocks noChangeShapeType="1"/>
              </p:cNvSpPr>
              <p:nvPr/>
            </p:nvSpPr>
            <p:spPr bwMode="auto">
              <a:xfrm rot="16200000">
                <a:off x="1451733" y="365718"/>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49" name="Line 6"/>
              <p:cNvSpPr>
                <a:spLocks noChangeShapeType="1"/>
              </p:cNvSpPr>
              <p:nvPr/>
            </p:nvSpPr>
            <p:spPr bwMode="auto">
              <a:xfrm rot="16200000">
                <a:off x="1451733" y="549439"/>
                <a:ext cx="0" cy="182880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0" name="Line 6"/>
              <p:cNvSpPr>
                <a:spLocks noChangeShapeType="1"/>
              </p:cNvSpPr>
              <p:nvPr/>
            </p:nvSpPr>
            <p:spPr bwMode="auto">
              <a:xfrm>
                <a:off x="544208" y="12809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1" name="Line 6"/>
              <p:cNvSpPr>
                <a:spLocks noChangeShapeType="1"/>
              </p:cNvSpPr>
              <p:nvPr/>
            </p:nvSpPr>
            <p:spPr bwMode="auto">
              <a:xfrm>
                <a:off x="937240" y="1282105"/>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2" name="Line 6"/>
              <p:cNvSpPr>
                <a:spLocks noChangeShapeType="1"/>
              </p:cNvSpPr>
              <p:nvPr/>
            </p:nvSpPr>
            <p:spPr bwMode="auto">
              <a:xfrm>
                <a:off x="1337148" y="1276380"/>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153" name="Line 6"/>
              <p:cNvSpPr>
                <a:spLocks noChangeShapeType="1"/>
              </p:cNvSpPr>
              <p:nvPr/>
            </p:nvSpPr>
            <p:spPr bwMode="auto">
              <a:xfrm>
                <a:off x="2359258" y="1269158"/>
                <a:ext cx="0" cy="182880"/>
              </a:xfrm>
              <a:prstGeom prst="line">
                <a:avLst/>
              </a:prstGeom>
              <a:noFill/>
              <a:ln w="222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grpSp>
      </p:grpSp>
      <p:sp>
        <p:nvSpPr>
          <p:cNvPr id="172" name="TextBox 171"/>
          <p:cNvSpPr txBox="1"/>
          <p:nvPr/>
        </p:nvSpPr>
        <p:spPr>
          <a:xfrm>
            <a:off x="986966" y="1017221"/>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175" name="TextBox 174"/>
          <p:cNvSpPr txBox="1"/>
          <p:nvPr/>
        </p:nvSpPr>
        <p:spPr>
          <a:xfrm>
            <a:off x="627655" y="1224408"/>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176" name="TextBox 175"/>
          <p:cNvSpPr txBox="1"/>
          <p:nvPr/>
        </p:nvSpPr>
        <p:spPr>
          <a:xfrm>
            <a:off x="636743" y="1465869"/>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177" name="TextBox 176"/>
          <p:cNvSpPr txBox="1"/>
          <p:nvPr/>
        </p:nvSpPr>
        <p:spPr>
          <a:xfrm>
            <a:off x="645831" y="1673165"/>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178" name="TextBox 177"/>
          <p:cNvSpPr txBox="1"/>
          <p:nvPr/>
        </p:nvSpPr>
        <p:spPr>
          <a:xfrm>
            <a:off x="988831" y="1231218"/>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179" name="TextBox 178"/>
          <p:cNvSpPr txBox="1"/>
          <p:nvPr/>
        </p:nvSpPr>
        <p:spPr>
          <a:xfrm>
            <a:off x="986966" y="1457742"/>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180" name="TextBox 179"/>
          <p:cNvSpPr txBox="1"/>
          <p:nvPr/>
        </p:nvSpPr>
        <p:spPr>
          <a:xfrm>
            <a:off x="993564" y="1671566"/>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15" name="TextBox 214"/>
          <p:cNvSpPr txBox="1"/>
          <p:nvPr/>
        </p:nvSpPr>
        <p:spPr>
          <a:xfrm>
            <a:off x="1007156" y="4021404"/>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16" name="TextBox 215"/>
          <p:cNvSpPr txBox="1"/>
          <p:nvPr/>
        </p:nvSpPr>
        <p:spPr>
          <a:xfrm>
            <a:off x="647845" y="4228593"/>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17" name="TextBox 216"/>
          <p:cNvSpPr txBox="1"/>
          <p:nvPr/>
        </p:nvSpPr>
        <p:spPr>
          <a:xfrm>
            <a:off x="656933" y="4470053"/>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18" name="TextBox 217"/>
          <p:cNvSpPr txBox="1"/>
          <p:nvPr/>
        </p:nvSpPr>
        <p:spPr>
          <a:xfrm>
            <a:off x="666021" y="4677348"/>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19" name="TextBox 218"/>
          <p:cNvSpPr txBox="1"/>
          <p:nvPr/>
        </p:nvSpPr>
        <p:spPr>
          <a:xfrm>
            <a:off x="1009021" y="4235402"/>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20" name="TextBox 219"/>
          <p:cNvSpPr txBox="1"/>
          <p:nvPr/>
        </p:nvSpPr>
        <p:spPr>
          <a:xfrm>
            <a:off x="1007156" y="4461927"/>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21" name="TextBox 220"/>
          <p:cNvSpPr txBox="1"/>
          <p:nvPr/>
        </p:nvSpPr>
        <p:spPr>
          <a:xfrm>
            <a:off x="1013754" y="4675749"/>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22" name="TextBox 221"/>
          <p:cNvSpPr txBox="1"/>
          <p:nvPr/>
        </p:nvSpPr>
        <p:spPr>
          <a:xfrm>
            <a:off x="651282" y="4025142"/>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23" name="TextBox 222"/>
          <p:cNvSpPr txBox="1"/>
          <p:nvPr/>
        </p:nvSpPr>
        <p:spPr>
          <a:xfrm>
            <a:off x="1001336" y="3010505"/>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224" name="TextBox 223"/>
          <p:cNvSpPr txBox="1"/>
          <p:nvPr/>
        </p:nvSpPr>
        <p:spPr>
          <a:xfrm>
            <a:off x="642025" y="3217692"/>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25" name="TextBox 224"/>
          <p:cNvSpPr txBox="1"/>
          <p:nvPr/>
        </p:nvSpPr>
        <p:spPr>
          <a:xfrm>
            <a:off x="651113" y="3459153"/>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26" name="TextBox 225"/>
          <p:cNvSpPr txBox="1"/>
          <p:nvPr/>
        </p:nvSpPr>
        <p:spPr>
          <a:xfrm>
            <a:off x="660201" y="3666449"/>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27" name="TextBox 226"/>
          <p:cNvSpPr txBox="1"/>
          <p:nvPr/>
        </p:nvSpPr>
        <p:spPr>
          <a:xfrm>
            <a:off x="1003201" y="3224502"/>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28" name="TextBox 227"/>
          <p:cNvSpPr txBox="1"/>
          <p:nvPr/>
        </p:nvSpPr>
        <p:spPr>
          <a:xfrm>
            <a:off x="1001336" y="3451026"/>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229" name="TextBox 228"/>
          <p:cNvSpPr txBox="1"/>
          <p:nvPr/>
        </p:nvSpPr>
        <p:spPr>
          <a:xfrm>
            <a:off x="1007934" y="3664850"/>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30" name="TextBox 229"/>
          <p:cNvSpPr txBox="1"/>
          <p:nvPr/>
        </p:nvSpPr>
        <p:spPr>
          <a:xfrm>
            <a:off x="630930" y="3022349"/>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47" name="TextBox 246"/>
          <p:cNvSpPr txBox="1"/>
          <p:nvPr/>
        </p:nvSpPr>
        <p:spPr>
          <a:xfrm>
            <a:off x="995598" y="2027559"/>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48" name="TextBox 247"/>
          <p:cNvSpPr txBox="1"/>
          <p:nvPr/>
        </p:nvSpPr>
        <p:spPr>
          <a:xfrm>
            <a:off x="636287" y="2234748"/>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249" name="TextBox 248"/>
          <p:cNvSpPr txBox="1"/>
          <p:nvPr/>
        </p:nvSpPr>
        <p:spPr>
          <a:xfrm>
            <a:off x="645375" y="2476208"/>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50" name="TextBox 249"/>
          <p:cNvSpPr txBox="1"/>
          <p:nvPr/>
        </p:nvSpPr>
        <p:spPr>
          <a:xfrm>
            <a:off x="654463" y="2683503"/>
            <a:ext cx="255198" cy="246221"/>
          </a:xfrm>
          <a:prstGeom prst="rect">
            <a:avLst/>
          </a:prstGeom>
          <a:noFill/>
        </p:spPr>
        <p:txBody>
          <a:bodyPr wrap="none" rtlCol="0">
            <a:spAutoFit/>
          </a:bodyPr>
          <a:lstStyle/>
          <a:p>
            <a:r>
              <a:rPr lang="en-US" sz="1000" dirty="0">
                <a:solidFill>
                  <a:schemeClr val="accent2"/>
                </a:solidFill>
                <a:latin typeface="Arial"/>
              </a:rPr>
              <a:t>2</a:t>
            </a:r>
          </a:p>
        </p:txBody>
      </p:sp>
      <p:sp>
        <p:nvSpPr>
          <p:cNvPr id="251" name="TextBox 250"/>
          <p:cNvSpPr txBox="1"/>
          <p:nvPr/>
        </p:nvSpPr>
        <p:spPr>
          <a:xfrm>
            <a:off x="997463" y="2241557"/>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52" name="TextBox 251"/>
          <p:cNvSpPr txBox="1"/>
          <p:nvPr/>
        </p:nvSpPr>
        <p:spPr>
          <a:xfrm>
            <a:off x="995598" y="2468082"/>
            <a:ext cx="255198" cy="246221"/>
          </a:xfrm>
          <a:prstGeom prst="rect">
            <a:avLst/>
          </a:prstGeom>
          <a:noFill/>
        </p:spPr>
        <p:txBody>
          <a:bodyPr wrap="none" rtlCol="0">
            <a:spAutoFit/>
          </a:bodyPr>
          <a:lstStyle/>
          <a:p>
            <a:r>
              <a:rPr lang="en-US" sz="1000" dirty="0">
                <a:solidFill>
                  <a:schemeClr val="accent2"/>
                </a:solidFill>
                <a:latin typeface="Arial"/>
              </a:rPr>
              <a:t>3</a:t>
            </a:r>
          </a:p>
        </p:txBody>
      </p:sp>
      <p:sp>
        <p:nvSpPr>
          <p:cNvPr id="253" name="TextBox 252"/>
          <p:cNvSpPr txBox="1"/>
          <p:nvPr/>
        </p:nvSpPr>
        <p:spPr>
          <a:xfrm>
            <a:off x="1002196" y="2681904"/>
            <a:ext cx="255198" cy="246221"/>
          </a:xfrm>
          <a:prstGeom prst="rect">
            <a:avLst/>
          </a:prstGeom>
          <a:noFill/>
        </p:spPr>
        <p:txBody>
          <a:bodyPr wrap="none" rtlCol="0">
            <a:spAutoFit/>
          </a:bodyPr>
          <a:lstStyle/>
          <a:p>
            <a:r>
              <a:rPr lang="en-US" sz="1000" dirty="0">
                <a:solidFill>
                  <a:schemeClr val="accent2"/>
                </a:solidFill>
                <a:latin typeface="Arial"/>
              </a:rPr>
              <a:t>4</a:t>
            </a:r>
          </a:p>
        </p:txBody>
      </p:sp>
      <p:sp>
        <p:nvSpPr>
          <p:cNvPr id="254" name="TextBox 253"/>
          <p:cNvSpPr txBox="1"/>
          <p:nvPr/>
        </p:nvSpPr>
        <p:spPr>
          <a:xfrm>
            <a:off x="625192" y="2039403"/>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257" name="TextBox 256"/>
          <p:cNvSpPr txBox="1"/>
          <p:nvPr/>
        </p:nvSpPr>
        <p:spPr>
          <a:xfrm>
            <a:off x="628420" y="1013735"/>
            <a:ext cx="255198" cy="246221"/>
          </a:xfrm>
          <a:prstGeom prst="rect">
            <a:avLst/>
          </a:prstGeom>
          <a:noFill/>
        </p:spPr>
        <p:txBody>
          <a:bodyPr wrap="none" rtlCol="0">
            <a:spAutoFit/>
          </a:bodyPr>
          <a:lstStyle/>
          <a:p>
            <a:r>
              <a:rPr lang="en-US" sz="1000" dirty="0">
                <a:solidFill>
                  <a:schemeClr val="accent2"/>
                </a:solidFill>
                <a:latin typeface="Arial"/>
              </a:rPr>
              <a:t>1</a:t>
            </a:r>
          </a:p>
        </p:txBody>
      </p:sp>
      <p:sp>
        <p:nvSpPr>
          <p:cNvPr id="207" name="Rounded Rectangle 206"/>
          <p:cNvSpPr/>
          <p:nvPr/>
        </p:nvSpPr>
        <p:spPr>
          <a:xfrm>
            <a:off x="2499612" y="1028526"/>
            <a:ext cx="285208" cy="853056"/>
          </a:xfrm>
          <a:prstGeom prst="roundRect">
            <a:avLst/>
          </a:prstGeom>
          <a:solidFill>
            <a:srgbClr val="C052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208" name="Rounded Rectangle 207"/>
          <p:cNvSpPr/>
          <p:nvPr/>
        </p:nvSpPr>
        <p:spPr>
          <a:xfrm>
            <a:off x="2508488" y="2052315"/>
            <a:ext cx="285208" cy="853056"/>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209" name="Rounded Rectangle 208"/>
          <p:cNvSpPr/>
          <p:nvPr/>
        </p:nvSpPr>
        <p:spPr>
          <a:xfrm>
            <a:off x="2496858" y="3030081"/>
            <a:ext cx="285208" cy="853056"/>
          </a:xfrm>
          <a:prstGeom prst="round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210" name="Rounded Rectangle 209"/>
          <p:cNvSpPr/>
          <p:nvPr/>
        </p:nvSpPr>
        <p:spPr>
          <a:xfrm>
            <a:off x="2497568" y="4043524"/>
            <a:ext cx="285208" cy="853056"/>
          </a:xfrm>
          <a:prstGeom prst="roundRect">
            <a:avLst/>
          </a:prstGeom>
          <a:solidFill>
            <a:schemeClr val="accent4">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241" name="Line 6"/>
          <p:cNvSpPr>
            <a:spLocks noChangeShapeType="1"/>
          </p:cNvSpPr>
          <p:nvPr/>
        </p:nvSpPr>
        <p:spPr bwMode="auto">
          <a:xfrm rot="16200000">
            <a:off x="4170975" y="2231620"/>
            <a:ext cx="0" cy="27432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242" name="Line 6"/>
          <p:cNvSpPr>
            <a:spLocks noChangeShapeType="1"/>
          </p:cNvSpPr>
          <p:nvPr/>
        </p:nvSpPr>
        <p:spPr bwMode="auto">
          <a:xfrm rot="16200000">
            <a:off x="4170975" y="2412480"/>
            <a:ext cx="0" cy="27432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cxnSp>
        <p:nvCxnSpPr>
          <p:cNvPr id="243" name="Straight Connector 242"/>
          <p:cNvCxnSpPr>
            <a:stCxn id="241" idx="1"/>
            <a:endCxn id="242" idx="0"/>
          </p:cNvCxnSpPr>
          <p:nvPr/>
        </p:nvCxnSpPr>
        <p:spPr>
          <a:xfrm flipH="1">
            <a:off x="4033815" y="2368780"/>
            <a:ext cx="274320" cy="180861"/>
          </a:xfrm>
          <a:prstGeom prst="line">
            <a:avLst/>
          </a:prstGeom>
          <a:ln w="952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44" name="Line 6"/>
          <p:cNvSpPr>
            <a:spLocks noChangeShapeType="1"/>
          </p:cNvSpPr>
          <p:nvPr/>
        </p:nvSpPr>
        <p:spPr bwMode="auto">
          <a:xfrm rot="16200000">
            <a:off x="5258848" y="2226019"/>
            <a:ext cx="0" cy="27432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245" name="Line 6"/>
          <p:cNvSpPr>
            <a:spLocks noChangeShapeType="1"/>
          </p:cNvSpPr>
          <p:nvPr/>
        </p:nvSpPr>
        <p:spPr bwMode="auto">
          <a:xfrm rot="16200000">
            <a:off x="5258848" y="2406879"/>
            <a:ext cx="0" cy="27432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cxnSp>
        <p:nvCxnSpPr>
          <p:cNvPr id="246" name="Straight Connector 245"/>
          <p:cNvCxnSpPr>
            <a:stCxn id="244" idx="1"/>
            <a:endCxn id="245" idx="0"/>
          </p:cNvCxnSpPr>
          <p:nvPr/>
        </p:nvCxnSpPr>
        <p:spPr>
          <a:xfrm flipH="1">
            <a:off x="5121688" y="2363179"/>
            <a:ext cx="274320" cy="180861"/>
          </a:xfrm>
          <a:prstGeom prst="line">
            <a:avLst/>
          </a:prstGeom>
          <a:ln w="952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56" name="Line 6"/>
          <p:cNvSpPr>
            <a:spLocks noChangeShapeType="1"/>
          </p:cNvSpPr>
          <p:nvPr/>
        </p:nvSpPr>
        <p:spPr bwMode="auto">
          <a:xfrm rot="16200000">
            <a:off x="5258848" y="2956426"/>
            <a:ext cx="0" cy="27432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258" name="Line 6"/>
          <p:cNvSpPr>
            <a:spLocks noChangeShapeType="1"/>
          </p:cNvSpPr>
          <p:nvPr/>
        </p:nvSpPr>
        <p:spPr bwMode="auto">
          <a:xfrm rot="16200000">
            <a:off x="5258848" y="3137286"/>
            <a:ext cx="0" cy="27432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cxnSp>
        <p:nvCxnSpPr>
          <p:cNvPr id="259" name="Straight Connector 258"/>
          <p:cNvCxnSpPr>
            <a:stCxn id="256" idx="1"/>
            <a:endCxn id="258" idx="0"/>
          </p:cNvCxnSpPr>
          <p:nvPr/>
        </p:nvCxnSpPr>
        <p:spPr>
          <a:xfrm flipH="1">
            <a:off x="5121688" y="3093586"/>
            <a:ext cx="274320" cy="180861"/>
          </a:xfrm>
          <a:prstGeom prst="line">
            <a:avLst/>
          </a:prstGeom>
          <a:ln w="952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60" name="Line 6"/>
          <p:cNvSpPr>
            <a:spLocks noChangeShapeType="1"/>
          </p:cNvSpPr>
          <p:nvPr/>
        </p:nvSpPr>
        <p:spPr bwMode="auto">
          <a:xfrm rot="16200000">
            <a:off x="4171737" y="2950455"/>
            <a:ext cx="0" cy="27432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sp>
        <p:nvSpPr>
          <p:cNvPr id="261" name="Line 6"/>
          <p:cNvSpPr>
            <a:spLocks noChangeShapeType="1"/>
          </p:cNvSpPr>
          <p:nvPr/>
        </p:nvSpPr>
        <p:spPr bwMode="auto">
          <a:xfrm rot="16200000">
            <a:off x="4171737" y="3131315"/>
            <a:ext cx="0" cy="274320"/>
          </a:xfrm>
          <a:prstGeom prst="line">
            <a:avLst/>
          </a:prstGeom>
          <a:noFill/>
          <a:ln w="15875">
            <a:solidFill>
              <a:schemeClr val="tx1"/>
            </a:solidFill>
            <a:miter lim="800000"/>
            <a:headEnd type="none"/>
            <a:tailEnd type="stealth"/>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100" dirty="0">
              <a:solidFill>
                <a:srgbClr val="474746"/>
              </a:solidFill>
              <a:latin typeface="Arial"/>
            </a:endParaRPr>
          </a:p>
        </p:txBody>
      </p:sp>
      <p:cxnSp>
        <p:nvCxnSpPr>
          <p:cNvPr id="262" name="Straight Connector 261"/>
          <p:cNvCxnSpPr>
            <a:stCxn id="260" idx="1"/>
            <a:endCxn id="261" idx="0"/>
          </p:cNvCxnSpPr>
          <p:nvPr/>
        </p:nvCxnSpPr>
        <p:spPr>
          <a:xfrm flipH="1">
            <a:off x="4034577" y="3087614"/>
            <a:ext cx="274320" cy="180861"/>
          </a:xfrm>
          <a:prstGeom prst="line">
            <a:avLst/>
          </a:prstGeom>
          <a:ln w="952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244" idx="0"/>
            <a:endCxn id="242" idx="1"/>
          </p:cNvCxnSpPr>
          <p:nvPr/>
        </p:nvCxnSpPr>
        <p:spPr>
          <a:xfrm flipH="1">
            <a:off x="4308136" y="2363180"/>
            <a:ext cx="813553" cy="186460"/>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a:stCxn id="256" idx="0"/>
            <a:endCxn id="261" idx="1"/>
          </p:cNvCxnSpPr>
          <p:nvPr/>
        </p:nvCxnSpPr>
        <p:spPr>
          <a:xfrm flipH="1">
            <a:off x="4308898" y="3093586"/>
            <a:ext cx="812791" cy="174888"/>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245" idx="1"/>
            <a:endCxn id="260" idx="0"/>
          </p:cNvCxnSpPr>
          <p:nvPr/>
        </p:nvCxnSpPr>
        <p:spPr>
          <a:xfrm flipH="1">
            <a:off x="4034578" y="2544039"/>
            <a:ext cx="1361431" cy="543577"/>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267" name="Sync Replication Text"/>
          <p:cNvSpPr txBox="1"/>
          <p:nvPr/>
        </p:nvSpPr>
        <p:spPr>
          <a:xfrm>
            <a:off x="553612" y="797084"/>
            <a:ext cx="2245808" cy="123111"/>
          </a:xfrm>
          <a:prstGeom prst="rect">
            <a:avLst/>
          </a:prstGeom>
        </p:spPr>
        <p:txBody>
          <a:bodyPr vert="horz" wrap="none" lIns="0" tIns="0" rIns="0" bIns="0" rtlCol="0">
            <a:spAutoFit/>
          </a:bodyPr>
          <a:lstStyle/>
          <a:p>
            <a:pPr algn="ctr"/>
            <a:r>
              <a:rPr lang="en-US" sz="800" dirty="0" err="1">
                <a:solidFill>
                  <a:srgbClr val="474746"/>
                </a:solidFill>
                <a:latin typeface="Arial"/>
              </a:rPr>
              <a:t>cust_id</a:t>
            </a:r>
            <a:r>
              <a:rPr lang="en-US" sz="800" dirty="0">
                <a:solidFill>
                  <a:srgbClr val="474746"/>
                </a:solidFill>
                <a:latin typeface="Arial"/>
              </a:rPr>
              <a:t>    </a:t>
            </a:r>
            <a:r>
              <a:rPr lang="en-US" sz="800" dirty="0" err="1">
                <a:solidFill>
                  <a:srgbClr val="474746"/>
                </a:solidFill>
                <a:latin typeface="Arial"/>
              </a:rPr>
              <a:t>prod_id</a:t>
            </a:r>
            <a:r>
              <a:rPr lang="en-US" sz="800" dirty="0">
                <a:solidFill>
                  <a:srgbClr val="474746"/>
                </a:solidFill>
                <a:latin typeface="Arial"/>
              </a:rPr>
              <a:t>     other columns             blocks</a:t>
            </a:r>
          </a:p>
        </p:txBody>
      </p:sp>
    </p:spTree>
    <p:extLst>
      <p:ext uri="{BB962C8B-B14F-4D97-AF65-F5344CB8AC3E}">
        <p14:creationId xmlns:p14="http://schemas.microsoft.com/office/powerpoint/2010/main" val="110661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375" y="846175"/>
            <a:ext cx="3934903" cy="3934903"/>
          </a:xfrm>
          <a:prstGeom prst="rect">
            <a:avLst/>
          </a:prstGeom>
        </p:spPr>
      </p:pic>
      <p:sp>
        <p:nvSpPr>
          <p:cNvPr id="2" name="Title 1"/>
          <p:cNvSpPr>
            <a:spLocks noGrp="1"/>
          </p:cNvSpPr>
          <p:nvPr>
            <p:ph type="title"/>
          </p:nvPr>
        </p:nvSpPr>
        <p:spPr/>
        <p:txBody>
          <a:bodyPr>
            <a:normAutofit fontScale="90000"/>
          </a:bodyPr>
          <a:lstStyle/>
          <a:p>
            <a:r>
              <a:rPr lang="en-US" dirty="0" smtClean="0"/>
              <a:t>Amazon Redshift works with your</a:t>
            </a:r>
            <a:br>
              <a:rPr lang="en-US" dirty="0" smtClean="0"/>
            </a:br>
            <a:r>
              <a:rPr lang="en-US" dirty="0" smtClean="0"/>
              <a:t>existing analysis tools</a:t>
            </a:r>
            <a:endParaRPr lang="en-US" dirty="0"/>
          </a:p>
        </p:txBody>
      </p:sp>
      <p:grpSp>
        <p:nvGrpSpPr>
          <p:cNvPr id="36" name="Group 35"/>
          <p:cNvGrpSpPr/>
          <p:nvPr/>
        </p:nvGrpSpPr>
        <p:grpSpPr>
          <a:xfrm>
            <a:off x="1939770" y="2310833"/>
            <a:ext cx="2287072" cy="430771"/>
            <a:chOff x="2254095" y="2110809"/>
            <a:chExt cx="2287072" cy="430771"/>
          </a:xfrm>
        </p:grpSpPr>
        <p:cxnSp>
          <p:nvCxnSpPr>
            <p:cNvPr id="14" name="Straight Arrow Connector 13"/>
            <p:cNvCxnSpPr/>
            <p:nvPr/>
          </p:nvCxnSpPr>
          <p:spPr>
            <a:xfrm>
              <a:off x="2381447" y="2491809"/>
              <a:ext cx="2032000" cy="0"/>
            </a:xfrm>
            <a:prstGeom prst="straightConnector1">
              <a:avLst/>
            </a:prstGeom>
            <a:ln>
              <a:solidFill>
                <a:schemeClr val="accent1">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5" name="Content Placeholder 3"/>
            <p:cNvSpPr txBox="1">
              <a:spLocks/>
            </p:cNvSpPr>
            <p:nvPr/>
          </p:nvSpPr>
          <p:spPr>
            <a:xfrm>
              <a:off x="2254095" y="2110809"/>
              <a:ext cx="2287072" cy="430771"/>
            </a:xfrm>
            <a:prstGeom prst="rect">
              <a:avLst/>
            </a:prstGeom>
          </p:spPr>
          <p:txBody>
            <a:bodyPr/>
            <a:lstStyle>
              <a:lvl1pPr marL="342900" indent="-342900" algn="l" defTabSz="914400" rtl="0" eaLnBrk="1" latinLnBrk="0" hangingPunct="1">
                <a:spcBef>
                  <a:spcPct val="20000"/>
                </a:spcBef>
                <a:buClr>
                  <a:srgbClr val="C00000"/>
                </a:buClr>
                <a:buFont typeface="Wingdings" pitchFamily="2" charset="2"/>
                <a:buChar char="§"/>
                <a:defRPr sz="240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Clr>
                  <a:srgbClr val="C00000"/>
                </a:buClr>
                <a:buFont typeface="Wingdings" pitchFamily="2" charset="2"/>
                <a:buChar char="§"/>
                <a:defRPr sz="20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Clr>
                  <a:srgbClr val="C00000"/>
                </a:buClr>
                <a:buFont typeface="Wingdings" pitchFamily="2" charset="2"/>
                <a:buChar char="§"/>
                <a:defRPr sz="18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Clr>
                  <a:srgbClr val="C00000"/>
                </a:buClr>
                <a:buFont typeface="Wingdings" pitchFamily="2" charset="2"/>
                <a:buChar char="§"/>
                <a:defRPr sz="16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Clr>
                  <a:srgbClr val="C00000"/>
                </a:buClr>
                <a:buFont typeface="Wingdings" pitchFamily="2" charset="2"/>
                <a:buChar char="§"/>
                <a:defRPr sz="16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a:solidFill>
                    <a:schemeClr val="accent2"/>
                  </a:solidFill>
                  <a:latin typeface="Arial"/>
                </a:rPr>
                <a:t>JDBC/ODBC</a:t>
              </a:r>
            </a:p>
            <a:p>
              <a:pPr marL="0" indent="0" algn="ctr">
                <a:buNone/>
              </a:pPr>
              <a:endParaRPr lang="en-US" sz="1800" b="1" dirty="0">
                <a:solidFill>
                  <a:schemeClr val="accent2"/>
                </a:solidFill>
                <a:latin typeface="Arial"/>
              </a:endParaRPr>
            </a:p>
            <a:p>
              <a:pPr marL="0" indent="0" algn="ctr">
                <a:buNone/>
              </a:pPr>
              <a:endParaRPr lang="en-US" sz="1800" b="1" dirty="0">
                <a:solidFill>
                  <a:schemeClr val="accent2"/>
                </a:solidFill>
                <a:latin typeface="Arial"/>
              </a:endParaRPr>
            </a:p>
            <a:p>
              <a:pPr marL="0" indent="0" algn="ctr">
                <a:buNone/>
              </a:pPr>
              <a:endParaRPr lang="en-US" sz="1800" b="1" dirty="0">
                <a:solidFill>
                  <a:schemeClr val="accent2"/>
                </a:solidFill>
                <a:latin typeface="Arial"/>
              </a:endParaRPr>
            </a:p>
          </p:txBody>
        </p:sp>
      </p:grpSp>
      <p:grpSp>
        <p:nvGrpSpPr>
          <p:cNvPr id="35" name="Group 34"/>
          <p:cNvGrpSpPr/>
          <p:nvPr/>
        </p:nvGrpSpPr>
        <p:grpSpPr>
          <a:xfrm>
            <a:off x="6561461" y="1054389"/>
            <a:ext cx="2520870" cy="3534896"/>
            <a:chOff x="5962650" y="942976"/>
            <a:chExt cx="2520870" cy="3534896"/>
          </a:xfrm>
        </p:grpSpPr>
        <p:sp>
          <p:nvSpPr>
            <p:cNvPr id="20" name="Rounded Rectangle 19"/>
            <p:cNvSpPr/>
            <p:nvPr/>
          </p:nvSpPr>
          <p:spPr>
            <a:xfrm>
              <a:off x="5962650" y="942976"/>
              <a:ext cx="2520870" cy="3534896"/>
            </a:xfrm>
            <a:prstGeom prst="roundRect">
              <a:avLst>
                <a:gd name="adj" fmla="val 0"/>
              </a:avLst>
            </a:prstGeom>
            <a:solidFill>
              <a:schemeClr val="bg1"/>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accent2"/>
                </a:solidFill>
                <a:latin typeface="Arial"/>
              </a:endParaRPr>
            </a:p>
          </p:txBody>
        </p:sp>
        <p:pic>
          <p:nvPicPr>
            <p:cNvPr id="5" name="Picture 4"/>
            <p:cNvPicPr>
              <a:picLocks noChangeAspect="1"/>
            </p:cNvPicPr>
            <p:nvPr/>
          </p:nvPicPr>
          <p:blipFill>
            <a:blip r:embed="rId4"/>
            <a:stretch>
              <a:fillRect/>
            </a:stretch>
          </p:blipFill>
          <p:spPr>
            <a:xfrm>
              <a:off x="6115578" y="1519828"/>
              <a:ext cx="986952" cy="269196"/>
            </a:xfrm>
            <a:prstGeom prst="rect">
              <a:avLst/>
            </a:prstGeom>
            <a:solidFill>
              <a:schemeClr val="bg1"/>
            </a:solidFill>
          </p:spPr>
        </p:pic>
        <p:pic>
          <p:nvPicPr>
            <p:cNvPr id="6" name="Picture 5"/>
            <p:cNvPicPr>
              <a:picLocks noChangeAspect="1"/>
            </p:cNvPicPr>
            <p:nvPr/>
          </p:nvPicPr>
          <p:blipFill>
            <a:blip r:embed="rId5"/>
            <a:stretch>
              <a:fillRect/>
            </a:stretch>
          </p:blipFill>
          <p:spPr>
            <a:xfrm>
              <a:off x="6206049" y="1971920"/>
              <a:ext cx="806011" cy="223716"/>
            </a:xfrm>
            <a:prstGeom prst="rect">
              <a:avLst/>
            </a:prstGeom>
            <a:solidFill>
              <a:schemeClr val="bg1"/>
            </a:solidFill>
          </p:spPr>
        </p:pic>
        <p:pic>
          <p:nvPicPr>
            <p:cNvPr id="8" name="Picture 7"/>
            <p:cNvPicPr>
              <a:picLocks noChangeAspect="1"/>
            </p:cNvPicPr>
            <p:nvPr/>
          </p:nvPicPr>
          <p:blipFill>
            <a:blip r:embed="rId6"/>
            <a:stretch>
              <a:fillRect/>
            </a:stretch>
          </p:blipFill>
          <p:spPr>
            <a:xfrm>
              <a:off x="6004609" y="4022817"/>
              <a:ext cx="1429404" cy="396489"/>
            </a:xfrm>
            <a:prstGeom prst="rect">
              <a:avLst/>
            </a:prstGeom>
            <a:solidFill>
              <a:schemeClr val="bg1"/>
            </a:solidFill>
          </p:spPr>
        </p:pic>
        <p:pic>
          <p:nvPicPr>
            <p:cNvPr id="9" name="Picture 8"/>
            <p:cNvPicPr>
              <a:picLocks noChangeAspect="1"/>
            </p:cNvPicPr>
            <p:nvPr/>
          </p:nvPicPr>
          <p:blipFill>
            <a:blip r:embed="rId7"/>
            <a:stretch>
              <a:fillRect/>
            </a:stretch>
          </p:blipFill>
          <p:spPr>
            <a:xfrm>
              <a:off x="7325802" y="1457950"/>
              <a:ext cx="978724" cy="365134"/>
            </a:xfrm>
            <a:prstGeom prst="rect">
              <a:avLst/>
            </a:prstGeom>
            <a:solidFill>
              <a:schemeClr val="bg1"/>
            </a:solidFill>
          </p:spPr>
        </p:pic>
        <p:pic>
          <p:nvPicPr>
            <p:cNvPr id="11" name="Picture 10"/>
            <p:cNvPicPr>
              <a:picLocks noChangeAspect="1"/>
            </p:cNvPicPr>
            <p:nvPr/>
          </p:nvPicPr>
          <p:blipFill>
            <a:blip r:embed="rId8"/>
            <a:stretch>
              <a:fillRect/>
            </a:stretch>
          </p:blipFill>
          <p:spPr>
            <a:xfrm>
              <a:off x="7195688" y="2767141"/>
              <a:ext cx="1238953" cy="403795"/>
            </a:xfrm>
            <a:prstGeom prst="rect">
              <a:avLst/>
            </a:prstGeom>
            <a:solidFill>
              <a:schemeClr val="bg1"/>
            </a:solidFill>
          </p:spPr>
        </p:pic>
        <p:pic>
          <p:nvPicPr>
            <p:cNvPr id="4" name="Picture 3"/>
            <p:cNvPicPr>
              <a:picLocks noChangeAspect="1"/>
            </p:cNvPicPr>
            <p:nvPr/>
          </p:nvPicPr>
          <p:blipFill>
            <a:blip r:embed="rId9"/>
            <a:stretch>
              <a:fillRect/>
            </a:stretch>
          </p:blipFill>
          <p:spPr>
            <a:xfrm>
              <a:off x="6328903" y="3258772"/>
              <a:ext cx="560303" cy="263972"/>
            </a:xfrm>
            <a:prstGeom prst="rect">
              <a:avLst/>
            </a:prstGeom>
            <a:solidFill>
              <a:schemeClr val="bg1"/>
            </a:solidFill>
          </p:spPr>
        </p:pic>
        <p:pic>
          <p:nvPicPr>
            <p:cNvPr id="22" name="Picture 21"/>
            <p:cNvPicPr>
              <a:picLocks noChangeAspect="1"/>
            </p:cNvPicPr>
            <p:nvPr/>
          </p:nvPicPr>
          <p:blipFill rotWithShape="1">
            <a:blip r:embed="rId10"/>
            <a:srcRect l="6107" t="13849" r="5788" b="18086"/>
            <a:stretch/>
          </p:blipFill>
          <p:spPr>
            <a:xfrm>
              <a:off x="7394803" y="2367038"/>
              <a:ext cx="895436" cy="317900"/>
            </a:xfrm>
            <a:prstGeom prst="rect">
              <a:avLst/>
            </a:prstGeom>
            <a:solidFill>
              <a:schemeClr val="bg1"/>
            </a:solidFill>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70753" y="2775561"/>
              <a:ext cx="1184803" cy="405947"/>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8086" y="3596947"/>
              <a:ext cx="761937" cy="396207"/>
            </a:xfrm>
            <a:prstGeom prst="rect">
              <a:avLst/>
            </a:prstGeom>
          </p:spPr>
        </p:pic>
        <p:pic>
          <p:nvPicPr>
            <p:cNvPr id="23" name="Picture 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10976" y="1126933"/>
              <a:ext cx="796156" cy="260780"/>
            </a:xfrm>
            <a:prstGeom prst="rect">
              <a:avLst/>
            </a:prstGeom>
          </p:spPr>
        </p:pic>
      </p:grpSp>
      <p:grpSp>
        <p:nvGrpSpPr>
          <p:cNvPr id="34" name="Group 33"/>
          <p:cNvGrpSpPr/>
          <p:nvPr/>
        </p:nvGrpSpPr>
        <p:grpSpPr>
          <a:xfrm>
            <a:off x="175828" y="1949157"/>
            <a:ext cx="2094674" cy="1943697"/>
            <a:chOff x="213927" y="1625307"/>
            <a:chExt cx="2094674" cy="1943697"/>
          </a:xfrm>
        </p:grpSpPr>
        <p:sp>
          <p:nvSpPr>
            <p:cNvPr id="17" name="Rectangle 10"/>
            <p:cNvSpPr>
              <a:spLocks/>
            </p:cNvSpPr>
            <p:nvPr/>
          </p:nvSpPr>
          <p:spPr bwMode="auto">
            <a:xfrm>
              <a:off x="213927" y="3286875"/>
              <a:ext cx="2094674" cy="28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lnSpc>
                  <a:spcPct val="90000"/>
                </a:lnSpc>
              </a:pPr>
              <a:r>
                <a:rPr lang="en-US" sz="2000" b="1" dirty="0">
                  <a:solidFill>
                    <a:schemeClr val="accent2"/>
                  </a:solidFill>
                  <a:latin typeface="Arial"/>
                  <a:ea typeface="ＭＳ Ｐゴシック" charset="0"/>
                  <a:cs typeface="Arial"/>
                  <a:sym typeface="Lucida Grande" charset="0"/>
                </a:rPr>
                <a:t>Amazon Redshift</a:t>
              </a:r>
            </a:p>
          </p:txBody>
        </p:sp>
        <p:pic>
          <p:nvPicPr>
            <p:cNvPr id="33" name="Picture 32" descr="RedShif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6851" y="1625307"/>
              <a:ext cx="1714369" cy="1714369"/>
            </a:xfrm>
            <a:prstGeom prst="rect">
              <a:avLst/>
            </a:prstGeom>
          </p:spPr>
        </p:pic>
      </p:grpSp>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51776" y="2472104"/>
            <a:ext cx="958125" cy="340667"/>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78928" y="3779940"/>
            <a:ext cx="1024409" cy="292026"/>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89057" y="1257678"/>
            <a:ext cx="1073605" cy="275835"/>
          </a:xfrm>
          <a:prstGeom prst="rect">
            <a:avLst/>
          </a:prstGeom>
        </p:spPr>
      </p:pic>
      <p:pic>
        <p:nvPicPr>
          <p:cNvPr id="24" name="Picture 2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05116" y="2069652"/>
            <a:ext cx="779362" cy="287532"/>
          </a:xfrm>
          <a:prstGeom prst="rect">
            <a:avLst/>
          </a:prstGeom>
        </p:spPr>
      </p:pic>
      <p:pic>
        <p:nvPicPr>
          <p:cNvPr id="25" name="Picture 2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20365" y="4104567"/>
            <a:ext cx="470194" cy="470194"/>
          </a:xfrm>
          <a:prstGeom prst="rect">
            <a:avLst/>
          </a:prstGeom>
        </p:spPr>
      </p:pic>
      <p:pic>
        <p:nvPicPr>
          <p:cNvPr id="28" name="Picture 2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921157" y="3301241"/>
            <a:ext cx="967893" cy="400984"/>
          </a:xfrm>
          <a:prstGeom prst="rect">
            <a:avLst/>
          </a:prstGeom>
        </p:spPr>
      </p:pic>
    </p:spTree>
    <p:extLst>
      <p:ext uri="{BB962C8B-B14F-4D97-AF65-F5344CB8AC3E}">
        <p14:creationId xmlns:p14="http://schemas.microsoft.com/office/powerpoint/2010/main" val="288240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Custom ODBC and JDBC Drivers</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Up to 35% higher performance than open source drivers</a:t>
            </a:r>
          </a:p>
          <a:p>
            <a:pPr lvl="2"/>
            <a:endParaRPr lang="en-US" dirty="0" smtClean="0"/>
          </a:p>
          <a:p>
            <a:r>
              <a:rPr lang="en-US" dirty="0" smtClean="0"/>
              <a:t>Supported by </a:t>
            </a:r>
            <a:r>
              <a:rPr lang="en-US" dirty="0" err="1" smtClean="0"/>
              <a:t>Informatica</a:t>
            </a:r>
            <a:r>
              <a:rPr lang="en-US" dirty="0" smtClean="0"/>
              <a:t>, </a:t>
            </a:r>
            <a:r>
              <a:rPr lang="en-US" dirty="0" err="1" smtClean="0"/>
              <a:t>Microstrategy</a:t>
            </a:r>
            <a:r>
              <a:rPr lang="en-US" dirty="0" smtClean="0"/>
              <a:t>, Pentaho, </a:t>
            </a:r>
            <a:r>
              <a:rPr lang="en-US" dirty="0" err="1" smtClean="0"/>
              <a:t>Qlik</a:t>
            </a:r>
            <a:r>
              <a:rPr lang="en-US" dirty="0" smtClean="0"/>
              <a:t>, SAS, Tableau, </a:t>
            </a:r>
            <a:r>
              <a:rPr lang="en-US" dirty="0" err="1" smtClean="0"/>
              <a:t>Tibco</a:t>
            </a:r>
            <a:r>
              <a:rPr lang="en-US" dirty="0" smtClean="0"/>
              <a:t>, and others</a:t>
            </a:r>
          </a:p>
          <a:p>
            <a:pPr lvl="2"/>
            <a:endParaRPr lang="en-US" dirty="0" smtClean="0"/>
          </a:p>
          <a:p>
            <a:r>
              <a:rPr lang="en-US" dirty="0" smtClean="0"/>
              <a:t>Will continue to support PostgreSQL open source drivers</a:t>
            </a:r>
          </a:p>
          <a:p>
            <a:pPr lvl="2"/>
            <a:endParaRPr lang="en-US" dirty="0" smtClean="0"/>
          </a:p>
          <a:p>
            <a:r>
              <a:rPr lang="en-US" dirty="0" smtClean="0"/>
              <a:t>Download drivers from console</a:t>
            </a:r>
          </a:p>
          <a:p>
            <a:endParaRPr lang="en-US" dirty="0" smtClean="0"/>
          </a:p>
          <a:p>
            <a:endParaRPr lang="en-US" dirty="0" smtClean="0"/>
          </a:p>
        </p:txBody>
      </p:sp>
    </p:spTree>
    <p:extLst>
      <p:ext uri="{BB962C8B-B14F-4D97-AF65-F5344CB8AC3E}">
        <p14:creationId xmlns:p14="http://schemas.microsoft.com/office/powerpoint/2010/main" val="262965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User Defined Functions</a:t>
            </a:r>
            <a:endParaRPr lang="en-US" dirty="0"/>
          </a:p>
        </p:txBody>
      </p:sp>
      <p:sp>
        <p:nvSpPr>
          <p:cNvPr id="3" name="Content Placeholder 2"/>
          <p:cNvSpPr>
            <a:spLocks noGrp="1"/>
          </p:cNvSpPr>
          <p:nvPr>
            <p:ph idx="1"/>
          </p:nvPr>
        </p:nvSpPr>
        <p:spPr>
          <a:xfrm>
            <a:off x="340593" y="1009332"/>
            <a:ext cx="5932191" cy="3891852"/>
          </a:xfrm>
        </p:spPr>
        <p:txBody>
          <a:bodyPr>
            <a:normAutofit/>
          </a:bodyPr>
          <a:lstStyle/>
          <a:p>
            <a:r>
              <a:rPr lang="en-US" sz="2000" dirty="0" smtClean="0"/>
              <a:t>We’re enabling User Defined Functions (UDFs) so you can add your own</a:t>
            </a:r>
          </a:p>
          <a:p>
            <a:pPr lvl="1"/>
            <a:r>
              <a:rPr lang="en-US" sz="1600" dirty="0" smtClean="0"/>
              <a:t>Scalar and Aggregate Functions supported</a:t>
            </a:r>
          </a:p>
          <a:p>
            <a:pPr lvl="2"/>
            <a:endParaRPr lang="en-US" sz="1400" dirty="0" smtClean="0"/>
          </a:p>
          <a:p>
            <a:r>
              <a:rPr lang="en-US" sz="2000" dirty="0" smtClean="0"/>
              <a:t>You’ll be able to write UDFs using Python 2.7</a:t>
            </a:r>
          </a:p>
          <a:p>
            <a:pPr lvl="1"/>
            <a:r>
              <a:rPr lang="en-US" sz="1600" dirty="0" smtClean="0"/>
              <a:t>Syntax is largely identical to PostgreSQL UDF Syntax</a:t>
            </a:r>
          </a:p>
          <a:p>
            <a:pPr lvl="1"/>
            <a:r>
              <a:rPr lang="en-US" sz="1600" dirty="0" smtClean="0"/>
              <a:t>System and network calls within UDFs are prohibited</a:t>
            </a:r>
          </a:p>
          <a:p>
            <a:pPr lvl="1"/>
            <a:endParaRPr lang="en-US" sz="1600" dirty="0" smtClean="0"/>
          </a:p>
          <a:p>
            <a:r>
              <a:rPr lang="en-US" sz="2000" dirty="0" smtClean="0"/>
              <a:t>Comes with Pandas, </a:t>
            </a:r>
            <a:r>
              <a:rPr lang="en-US" sz="2000" dirty="0" err="1" smtClean="0"/>
              <a:t>NumPy</a:t>
            </a:r>
            <a:r>
              <a:rPr lang="en-US" sz="2000" dirty="0" smtClean="0"/>
              <a:t>, and </a:t>
            </a:r>
            <a:r>
              <a:rPr lang="en-US" sz="2000" dirty="0" err="1" smtClean="0"/>
              <a:t>SciPy</a:t>
            </a:r>
            <a:r>
              <a:rPr lang="en-US" sz="2000" dirty="0" smtClean="0"/>
              <a:t> pre-installed</a:t>
            </a:r>
          </a:p>
          <a:p>
            <a:pPr lvl="1"/>
            <a:r>
              <a:rPr lang="en-US" sz="1600" dirty="0" smtClean="0"/>
              <a:t>You’ll also be able import your own libraries for even more flexibility</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222" y="1320707"/>
            <a:ext cx="2915476" cy="1940116"/>
          </a:xfrm>
          <a:prstGeom prst="rect">
            <a:avLst/>
          </a:prstGeom>
        </p:spPr>
      </p:pic>
    </p:spTree>
    <p:extLst>
      <p:ext uri="{BB962C8B-B14F-4D97-AF65-F5344CB8AC3E}">
        <p14:creationId xmlns:p14="http://schemas.microsoft.com/office/powerpoint/2010/main" val="238962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92070" y="3102801"/>
            <a:ext cx="1850981" cy="679650"/>
            <a:chOff x="6529485" y="3123933"/>
            <a:chExt cx="1850981" cy="679650"/>
          </a:xfrm>
        </p:grpSpPr>
        <p:pic>
          <p:nvPicPr>
            <p:cNvPr id="3" name="Picture 6" descr="http://cdnl.tblsft.com/sites/all/themes/tableaumeg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485" y="3443158"/>
              <a:ext cx="1840464" cy="360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ttp://www.microstrategy.com/cmstemplates/microstrategy/images/microstrateg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483" y="3123933"/>
              <a:ext cx="1843983" cy="303002"/>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http://upload.wikimedia.org/wikipedia/ru/d/d3/Mysq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856" y="4098889"/>
            <a:ext cx="1591530" cy="82264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2578621" y="3582007"/>
            <a:ext cx="0" cy="7454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659138" y="2935676"/>
            <a:ext cx="1838965" cy="646331"/>
          </a:xfrm>
          <a:prstGeom prst="rect">
            <a:avLst/>
          </a:prstGeom>
          <a:noFill/>
        </p:spPr>
        <p:txBody>
          <a:bodyPr wrap="none" rtlCol="0">
            <a:spAutoFit/>
          </a:bodyPr>
          <a:lstStyle/>
          <a:p>
            <a:pPr algn="ctr"/>
            <a:r>
              <a:rPr lang="en-US" dirty="0" smtClean="0">
                <a:solidFill>
                  <a:schemeClr val="accent2"/>
                </a:solidFill>
                <a:latin typeface="Courier New" panose="02070309020205020404" pitchFamily="49" charset="0"/>
                <a:cs typeface="Courier New" panose="02070309020205020404" pitchFamily="49" charset="0"/>
              </a:rPr>
              <a:t>SELECT</a:t>
            </a:r>
          </a:p>
          <a:p>
            <a:pPr algn="ctr"/>
            <a:r>
              <a:rPr lang="en-US" dirty="0" smtClean="0">
                <a:solidFill>
                  <a:schemeClr val="accent2"/>
                </a:solidFill>
                <a:latin typeface="Courier New" panose="02070309020205020404" pitchFamily="49" charset="0"/>
                <a:cs typeface="Courier New" panose="02070309020205020404" pitchFamily="49" charset="0"/>
              </a:rPr>
              <a:t>INTO OUTFILE</a:t>
            </a:r>
          </a:p>
        </p:txBody>
      </p:sp>
      <p:grpSp>
        <p:nvGrpSpPr>
          <p:cNvPr id="36" name="Group 35"/>
          <p:cNvGrpSpPr/>
          <p:nvPr/>
        </p:nvGrpSpPr>
        <p:grpSpPr>
          <a:xfrm>
            <a:off x="2586987" y="2058016"/>
            <a:ext cx="419634" cy="915635"/>
            <a:chOff x="2551818" y="1451347"/>
            <a:chExt cx="419634" cy="915635"/>
          </a:xfrm>
        </p:grpSpPr>
        <p:cxnSp>
          <p:nvCxnSpPr>
            <p:cNvPr id="9" name="Straight Arrow Connector 8"/>
            <p:cNvCxnSpPr/>
            <p:nvPr/>
          </p:nvCxnSpPr>
          <p:spPr>
            <a:xfrm flipV="1">
              <a:off x="2551818" y="1535786"/>
              <a:ext cx="0" cy="70866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5400000">
              <a:off x="2328968" y="1724499"/>
              <a:ext cx="915635" cy="369332"/>
            </a:xfrm>
            <a:prstGeom prst="rect">
              <a:avLst/>
            </a:prstGeom>
            <a:noFill/>
          </p:spPr>
          <p:txBody>
            <a:bodyPr wrap="none" rtlCol="0">
              <a:spAutoFit/>
            </a:bodyPr>
            <a:lstStyle/>
            <a:p>
              <a:r>
                <a:rPr lang="en-US" b="1" dirty="0" smtClean="0">
                  <a:solidFill>
                    <a:schemeClr val="accent2"/>
                  </a:solidFill>
                </a:rPr>
                <a:t>s3cmd</a:t>
              </a:r>
            </a:p>
          </p:txBody>
        </p:sp>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0275" y="1286280"/>
            <a:ext cx="716692" cy="734913"/>
          </a:xfrm>
          <a:prstGeom prst="rect">
            <a:avLst/>
          </a:prstGeom>
        </p:spPr>
      </p:pic>
      <p:grpSp>
        <p:nvGrpSpPr>
          <p:cNvPr id="12" name="Group 11"/>
          <p:cNvGrpSpPr/>
          <p:nvPr/>
        </p:nvGrpSpPr>
        <p:grpSpPr>
          <a:xfrm>
            <a:off x="3183228" y="1353087"/>
            <a:ext cx="838691" cy="369332"/>
            <a:chOff x="1698824" y="936562"/>
            <a:chExt cx="838691" cy="369332"/>
          </a:xfrm>
        </p:grpSpPr>
        <p:cxnSp>
          <p:nvCxnSpPr>
            <p:cNvPr id="13" name="Straight Arrow Connector 12"/>
            <p:cNvCxnSpPr/>
            <p:nvPr/>
          </p:nvCxnSpPr>
          <p:spPr>
            <a:xfrm rot="5400000" flipV="1">
              <a:off x="2118170" y="951536"/>
              <a:ext cx="0" cy="7086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698824" y="936562"/>
              <a:ext cx="838691" cy="369332"/>
            </a:xfrm>
            <a:prstGeom prst="rect">
              <a:avLst/>
            </a:prstGeom>
            <a:noFill/>
          </p:spPr>
          <p:txBody>
            <a:bodyPr wrap="none" rtlCol="0">
              <a:spAutoFit/>
            </a:bodyPr>
            <a:lstStyle/>
            <a:p>
              <a:r>
                <a:rPr lang="en-US" b="1" dirty="0" smtClean="0">
                  <a:solidFill>
                    <a:schemeClr val="accent2"/>
                  </a:solidFill>
                </a:rPr>
                <a:t>COPY</a:t>
              </a:r>
            </a:p>
          </p:txBody>
        </p:sp>
      </p:grpSp>
      <p:grpSp>
        <p:nvGrpSpPr>
          <p:cNvPr id="15" name="Group 14"/>
          <p:cNvGrpSpPr/>
          <p:nvPr/>
        </p:nvGrpSpPr>
        <p:grpSpPr>
          <a:xfrm>
            <a:off x="4086935" y="1147241"/>
            <a:ext cx="1150298" cy="1150299"/>
            <a:chOff x="2659951" y="730716"/>
            <a:chExt cx="1150298" cy="1150299"/>
          </a:xfrm>
        </p:grpSpPr>
        <p:pic>
          <p:nvPicPr>
            <p:cNvPr id="16" name="Picture 6" descr="http://dev.classmethod.jp/wp-content/uploads/2013/11/redshift-icon-320x320.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3" b="97188" l="8125" r="92813"/>
                      </a14:imgEffect>
                    </a14:imgLayer>
                  </a14:imgProps>
                </a:ext>
                <a:ext uri="{28A0092B-C50C-407E-A947-70E740481C1C}">
                  <a14:useLocalDpi xmlns:a14="http://schemas.microsoft.com/office/drawing/2010/main" val="0"/>
                </a:ext>
              </a:extLst>
            </a:blip>
            <a:srcRect/>
            <a:stretch>
              <a:fillRect/>
            </a:stretch>
          </p:blipFill>
          <p:spPr bwMode="auto">
            <a:xfrm>
              <a:off x="2659951" y="730716"/>
              <a:ext cx="1150298" cy="11502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696987" y="1121199"/>
              <a:ext cx="1110036" cy="369332"/>
            </a:xfrm>
            <a:prstGeom prst="rect">
              <a:avLst/>
            </a:prstGeom>
            <a:noFill/>
          </p:spPr>
          <p:txBody>
            <a:bodyPr wrap="square" rtlCol="0">
              <a:spAutoFit/>
            </a:bodyPr>
            <a:lstStyle/>
            <a:p>
              <a:pPr algn="ctr"/>
              <a:r>
                <a:rPr lang="en-US" b="1" dirty="0" smtClean="0">
                  <a:solidFill>
                    <a:srgbClr val="FFFF00"/>
                  </a:solidFill>
                  <a:effectLst>
                    <a:outerShdw blurRad="38100" dist="38100" dir="2700000" algn="tl">
                      <a:srgbClr val="000000">
                        <a:alpha val="43137"/>
                      </a:srgbClr>
                    </a:outerShdw>
                  </a:effectLst>
                  <a:latin typeface="Arial"/>
                </a:rPr>
                <a:t>Staging</a:t>
              </a:r>
            </a:p>
          </p:txBody>
        </p:sp>
      </p:grpSp>
      <p:grpSp>
        <p:nvGrpSpPr>
          <p:cNvPr id="18" name="Group 17"/>
          <p:cNvGrpSpPr/>
          <p:nvPr/>
        </p:nvGrpSpPr>
        <p:grpSpPr>
          <a:xfrm>
            <a:off x="6052819" y="1147241"/>
            <a:ext cx="1150298" cy="1150299"/>
            <a:chOff x="6844890" y="774576"/>
            <a:chExt cx="1150298" cy="1150299"/>
          </a:xfrm>
        </p:grpSpPr>
        <p:pic>
          <p:nvPicPr>
            <p:cNvPr id="19" name="Picture 6" descr="http://dev.classmethod.jp/wp-content/uploads/2013/11/redshift-icon-320x320.pn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63" b="97188" l="8125" r="92813"/>
                      </a14:imgEffect>
                    </a14:imgLayer>
                  </a14:imgProps>
                </a:ext>
                <a:ext uri="{28A0092B-C50C-407E-A947-70E740481C1C}">
                  <a14:useLocalDpi xmlns:a14="http://schemas.microsoft.com/office/drawing/2010/main" val="0"/>
                </a:ext>
              </a:extLst>
            </a:blip>
            <a:srcRect/>
            <a:stretch>
              <a:fillRect/>
            </a:stretch>
          </p:blipFill>
          <p:spPr bwMode="auto">
            <a:xfrm>
              <a:off x="6844890" y="774576"/>
              <a:ext cx="1150298" cy="115029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7071275" y="1130330"/>
              <a:ext cx="710451" cy="369332"/>
            </a:xfrm>
            <a:prstGeom prst="rect">
              <a:avLst/>
            </a:prstGeom>
          </p:spPr>
          <p:txBody>
            <a:bodyPr wrap="none">
              <a:spAutoFit/>
            </a:bodyPr>
            <a:lstStyle/>
            <a:p>
              <a:r>
                <a:rPr lang="en-US" b="1" dirty="0" smtClean="0">
                  <a:solidFill>
                    <a:srgbClr val="FFFF00"/>
                  </a:solidFill>
                  <a:effectLst>
                    <a:outerShdw blurRad="38100" dist="38100" dir="2700000" algn="tl">
                      <a:srgbClr val="000000">
                        <a:alpha val="43137"/>
                      </a:srgbClr>
                    </a:outerShdw>
                  </a:effectLst>
                </a:rPr>
                <a:t>Prod</a:t>
              </a:r>
              <a:endParaRPr lang="en-US" dirty="0">
                <a:solidFill>
                  <a:srgbClr val="FFFF00"/>
                </a:solidFill>
                <a:effectLst>
                  <a:outerShdw blurRad="38100" dist="38100" dir="2700000" algn="tl">
                    <a:srgbClr val="000000">
                      <a:alpha val="43137"/>
                    </a:srgbClr>
                  </a:outerShdw>
                </a:effectLst>
              </a:endParaRPr>
            </a:p>
          </p:txBody>
        </p:sp>
      </p:grpSp>
      <p:grpSp>
        <p:nvGrpSpPr>
          <p:cNvPr id="23" name="Group 22"/>
          <p:cNvGrpSpPr/>
          <p:nvPr/>
        </p:nvGrpSpPr>
        <p:grpSpPr>
          <a:xfrm>
            <a:off x="5344159" y="1290521"/>
            <a:ext cx="708660" cy="388010"/>
            <a:chOff x="3983580" y="1184511"/>
            <a:chExt cx="708660" cy="388010"/>
          </a:xfrm>
        </p:grpSpPr>
        <p:cxnSp>
          <p:nvCxnSpPr>
            <p:cNvPr id="21" name="Straight Arrow Connector 20"/>
            <p:cNvCxnSpPr/>
            <p:nvPr/>
          </p:nvCxnSpPr>
          <p:spPr>
            <a:xfrm rot="5400000" flipV="1">
              <a:off x="4337910" y="1218191"/>
              <a:ext cx="0" cy="7086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008332" y="1184511"/>
              <a:ext cx="659155" cy="369332"/>
            </a:xfrm>
            <a:prstGeom prst="rect">
              <a:avLst/>
            </a:prstGeom>
            <a:noFill/>
          </p:spPr>
          <p:txBody>
            <a:bodyPr wrap="none" rtlCol="0">
              <a:spAutoFit/>
            </a:bodyPr>
            <a:lstStyle/>
            <a:p>
              <a:pPr algn="ctr"/>
              <a:r>
                <a:rPr lang="en-US" b="1" dirty="0" smtClean="0">
                  <a:solidFill>
                    <a:schemeClr val="accent2"/>
                  </a:solidFill>
                </a:rPr>
                <a:t>SQL</a:t>
              </a:r>
            </a:p>
          </p:txBody>
        </p:sp>
      </p:grp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6586" y="2818730"/>
            <a:ext cx="762000" cy="800100"/>
          </a:xfrm>
          <a:prstGeom prst="rect">
            <a:avLst/>
          </a:prstGeom>
        </p:spPr>
      </p:pic>
      <p:grpSp>
        <p:nvGrpSpPr>
          <p:cNvPr id="37" name="Group 36"/>
          <p:cNvGrpSpPr/>
          <p:nvPr/>
        </p:nvGrpSpPr>
        <p:grpSpPr>
          <a:xfrm>
            <a:off x="3985486" y="3582007"/>
            <a:ext cx="369332" cy="708660"/>
            <a:chOff x="3950317" y="2975338"/>
            <a:chExt cx="369332" cy="708660"/>
          </a:xfrm>
        </p:grpSpPr>
        <p:cxnSp>
          <p:nvCxnSpPr>
            <p:cNvPr id="25" name="Straight Arrow Connector 24"/>
            <p:cNvCxnSpPr/>
            <p:nvPr/>
          </p:nvCxnSpPr>
          <p:spPr>
            <a:xfrm flipV="1">
              <a:off x="4319649" y="2975338"/>
              <a:ext cx="0" cy="70866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rot="16200000">
              <a:off x="3837465" y="3181825"/>
              <a:ext cx="595036" cy="369332"/>
            </a:xfrm>
            <a:prstGeom prst="rect">
              <a:avLst/>
            </a:prstGeom>
            <a:noFill/>
          </p:spPr>
          <p:txBody>
            <a:bodyPr wrap="none" rtlCol="0">
              <a:spAutoFit/>
            </a:bodyPr>
            <a:lstStyle/>
            <a:p>
              <a:pPr algn="ctr"/>
              <a:r>
                <a:rPr lang="en-US" b="1" dirty="0" smtClean="0">
                  <a:solidFill>
                    <a:schemeClr val="accent2"/>
                  </a:solidFill>
                </a:rPr>
                <a:t>bcp</a:t>
              </a:r>
            </a:p>
          </p:txBody>
        </p:sp>
      </p:grpSp>
      <p:cxnSp>
        <p:nvCxnSpPr>
          <p:cNvPr id="29" name="Straight Arrow Connector 28"/>
          <p:cNvCxnSpPr/>
          <p:nvPr/>
        </p:nvCxnSpPr>
        <p:spPr>
          <a:xfrm flipH="1" flipV="1">
            <a:off x="3006621" y="2021193"/>
            <a:ext cx="947966" cy="70866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6617561" y="2297540"/>
            <a:ext cx="0" cy="70866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0" name="Rectangle 29"/>
          <p:cNvSpPr/>
          <p:nvPr/>
        </p:nvSpPr>
        <p:spPr>
          <a:xfrm>
            <a:off x="3726820" y="4453801"/>
            <a:ext cx="1781065" cy="461665"/>
          </a:xfrm>
          <a:prstGeom prst="rect">
            <a:avLst/>
          </a:prstGeom>
        </p:spPr>
        <p:txBody>
          <a:bodyPr wrap="none">
            <a:spAutoFit/>
          </a:bodyPr>
          <a:lstStyle/>
          <a:p>
            <a:r>
              <a:rPr lang="en-US" sz="2400" dirty="0">
                <a:solidFill>
                  <a:schemeClr val="accent2"/>
                </a:solidFill>
              </a:rPr>
              <a:t>SQL Server</a:t>
            </a:r>
          </a:p>
        </p:txBody>
      </p:sp>
      <p:sp>
        <p:nvSpPr>
          <p:cNvPr id="42" name="Title 41"/>
          <p:cNvSpPr>
            <a:spLocks noGrp="1"/>
          </p:cNvSpPr>
          <p:nvPr>
            <p:ph type="title"/>
          </p:nvPr>
        </p:nvSpPr>
        <p:spPr/>
        <p:txBody>
          <a:bodyPr>
            <a:normAutofit fontScale="90000"/>
          </a:bodyPr>
          <a:lstStyle/>
          <a:p>
            <a:r>
              <a:rPr lang="en-US" smtClean="0"/>
              <a:t>Redshift Use Case</a:t>
            </a:r>
            <a:br>
              <a:rPr lang="en-US" smtClean="0"/>
            </a:br>
            <a:endParaRPr lang="en-US" dirty="0"/>
          </a:p>
        </p:txBody>
      </p:sp>
    </p:spTree>
    <p:extLst>
      <p:ext uri="{BB962C8B-B14F-4D97-AF65-F5344CB8AC3E}">
        <p14:creationId xmlns:p14="http://schemas.microsoft.com/office/powerpoint/2010/main" val="8613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Operational Reporting with Redshift</a:t>
            </a:r>
            <a:endParaRPr lang="en-US" dirty="0"/>
          </a:p>
        </p:txBody>
      </p:sp>
      <p:pic>
        <p:nvPicPr>
          <p:cNvPr id="11" name="Picture 10" descr="S3-Bucket-with-object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366" y="2162006"/>
            <a:ext cx="731520" cy="731520"/>
          </a:xfrm>
          <a:prstGeom prst="rect">
            <a:avLst/>
          </a:prstGeom>
          <a:noFill/>
          <a:effectLst/>
        </p:spPr>
      </p:pic>
      <p:sp>
        <p:nvSpPr>
          <p:cNvPr id="12" name="TextBox 11"/>
          <p:cNvSpPr txBox="1"/>
          <p:nvPr/>
        </p:nvSpPr>
        <p:spPr>
          <a:xfrm>
            <a:off x="436312" y="2930766"/>
            <a:ext cx="1131627" cy="492443"/>
          </a:xfrm>
          <a:prstGeom prst="rect">
            <a:avLst/>
          </a:prstGeom>
          <a:noFill/>
          <a:effectLst/>
        </p:spPr>
        <p:txBody>
          <a:bodyPr wrap="square" lIns="0" tIns="0" rIns="0" bIns="0" rtlCol="0">
            <a:spAutoFit/>
          </a:bodyPr>
          <a:lstStyle/>
          <a:p>
            <a:pPr algn="ctr"/>
            <a:r>
              <a:rPr lang="en-US" sz="1600" b="1" dirty="0">
                <a:solidFill>
                  <a:schemeClr val="accent3">
                    <a:lumMod val="50000"/>
                  </a:schemeClr>
                </a:solidFill>
                <a:latin typeface="Arial"/>
                <a:cs typeface="Arial"/>
              </a:rPr>
              <a:t>Amazon </a:t>
            </a:r>
            <a:r>
              <a:rPr lang="en-US" sz="1600" b="1" dirty="0" smtClean="0">
                <a:solidFill>
                  <a:schemeClr val="accent3">
                    <a:lumMod val="50000"/>
                  </a:schemeClr>
                </a:solidFill>
                <a:latin typeface="Arial"/>
                <a:cs typeface="Arial"/>
              </a:rPr>
              <a:t>S3 </a:t>
            </a:r>
          </a:p>
          <a:p>
            <a:pPr algn="ctr"/>
            <a:r>
              <a:rPr lang="en-US" sz="1600" b="1" dirty="0" smtClean="0">
                <a:solidFill>
                  <a:schemeClr val="accent3">
                    <a:lumMod val="50000"/>
                  </a:schemeClr>
                </a:solidFill>
                <a:latin typeface="Arial"/>
                <a:cs typeface="Arial"/>
              </a:rPr>
              <a:t>Log Bucket</a:t>
            </a:r>
            <a:endParaRPr lang="en-US" sz="1600" b="1" dirty="0">
              <a:solidFill>
                <a:schemeClr val="accent3">
                  <a:lumMod val="50000"/>
                </a:schemeClr>
              </a:solidFill>
              <a:latin typeface="Arial"/>
              <a:cs typeface="Arial"/>
            </a:endParaRPr>
          </a:p>
        </p:txBody>
      </p:sp>
      <p:pic>
        <p:nvPicPr>
          <p:cNvPr id="20" name="Picture 19" descr="EMR-HDFS-Clus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1875" y="2173448"/>
            <a:ext cx="731520" cy="731520"/>
          </a:xfrm>
          <a:prstGeom prst="rect">
            <a:avLst/>
          </a:prstGeom>
          <a:noFill/>
          <a:effectLst/>
        </p:spPr>
      </p:pic>
      <p:sp>
        <p:nvSpPr>
          <p:cNvPr id="21" name="TextBox 20"/>
          <p:cNvSpPr txBox="1"/>
          <p:nvPr/>
        </p:nvSpPr>
        <p:spPr>
          <a:xfrm>
            <a:off x="1994041" y="2935448"/>
            <a:ext cx="1022234" cy="492443"/>
          </a:xfrm>
          <a:prstGeom prst="rect">
            <a:avLst/>
          </a:prstGeom>
          <a:noFill/>
          <a:effectLst/>
        </p:spPr>
        <p:txBody>
          <a:bodyPr wrap="square" lIns="0" tIns="0" rIns="0" bIns="0" rtlCol="0">
            <a:spAutoFit/>
          </a:bodyPr>
          <a:lstStyle>
            <a:defPPr>
              <a:defRPr lang="en-US"/>
            </a:defPPr>
            <a:lvl1pPr algn="ctr">
              <a:defRPr sz="1000" b="1" i="1">
                <a:latin typeface="Arial"/>
                <a:cs typeface="Arial"/>
              </a:defRPr>
            </a:lvl1pPr>
          </a:lstStyle>
          <a:p>
            <a:r>
              <a:rPr lang="en-US" sz="1600" i="0" dirty="0" smtClean="0">
                <a:solidFill>
                  <a:schemeClr val="accent3">
                    <a:lumMod val="50000"/>
                  </a:schemeClr>
                </a:solidFill>
              </a:rPr>
              <a:t>Amazon</a:t>
            </a:r>
          </a:p>
          <a:p>
            <a:r>
              <a:rPr lang="en-US" sz="1600" i="0" dirty="0" smtClean="0">
                <a:solidFill>
                  <a:schemeClr val="accent3">
                    <a:lumMod val="50000"/>
                  </a:schemeClr>
                </a:solidFill>
              </a:rPr>
              <a:t>EMR</a:t>
            </a:r>
            <a:endParaRPr lang="en-US" sz="1600" i="0" dirty="0">
              <a:solidFill>
                <a:schemeClr val="accent3">
                  <a:lumMod val="50000"/>
                </a:schemeClr>
              </a:solidFill>
            </a:endParaRPr>
          </a:p>
        </p:txBody>
      </p:sp>
      <p:pic>
        <p:nvPicPr>
          <p:cNvPr id="22" name="Picture 21" descr="S3-Bucket-with-object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5875" y="2173448"/>
            <a:ext cx="731520" cy="731520"/>
          </a:xfrm>
          <a:prstGeom prst="rect">
            <a:avLst/>
          </a:prstGeom>
          <a:noFill/>
          <a:effectLst/>
        </p:spPr>
      </p:pic>
      <p:sp>
        <p:nvSpPr>
          <p:cNvPr id="23" name="TextBox 22"/>
          <p:cNvSpPr txBox="1"/>
          <p:nvPr/>
        </p:nvSpPr>
        <p:spPr>
          <a:xfrm>
            <a:off x="3390786" y="2888410"/>
            <a:ext cx="1227364" cy="553998"/>
          </a:xfrm>
          <a:prstGeom prst="rect">
            <a:avLst/>
          </a:prstGeom>
          <a:noFill/>
          <a:effectLst/>
        </p:spPr>
        <p:txBody>
          <a:bodyPr wrap="square" lIns="0" tIns="0" rIns="0" bIns="0" rtlCol="0">
            <a:spAutoFit/>
          </a:bodyPr>
          <a:lstStyle/>
          <a:p>
            <a:pPr algn="ctr"/>
            <a:r>
              <a:rPr lang="en-US" sz="1200" b="1" dirty="0" smtClean="0">
                <a:solidFill>
                  <a:schemeClr val="accent3">
                    <a:lumMod val="50000"/>
                  </a:schemeClr>
                </a:solidFill>
                <a:latin typeface="Arial"/>
                <a:cs typeface="Arial"/>
              </a:rPr>
              <a:t>Processed and structured log data </a:t>
            </a:r>
          </a:p>
        </p:txBody>
      </p:sp>
      <p:cxnSp>
        <p:nvCxnSpPr>
          <p:cNvPr id="26" name="Straight Arrow Connector 25"/>
          <p:cNvCxnSpPr/>
          <p:nvPr/>
        </p:nvCxnSpPr>
        <p:spPr>
          <a:xfrm>
            <a:off x="2940075" y="2554448"/>
            <a:ext cx="611013" cy="0"/>
          </a:xfrm>
          <a:prstGeom prst="straightConnector1">
            <a:avLst/>
          </a:prstGeom>
          <a:ln w="19050" cmpd="sng">
            <a:solidFill>
              <a:schemeClr val="accent3">
                <a:lumMod val="50000"/>
              </a:schemeClr>
            </a:solidFill>
            <a:headEnd type="none" w="med" len="med"/>
            <a:tailEnd type="arrow" w="med" len="med"/>
          </a:ln>
          <a:effectLst/>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a:off x="1474566" y="2543006"/>
            <a:ext cx="501761" cy="0"/>
          </a:xfrm>
          <a:prstGeom prst="line">
            <a:avLst/>
          </a:prstGeom>
          <a:ln w="19050" cmpd="sng">
            <a:solidFill>
              <a:schemeClr val="accent3">
                <a:lumMod val="50000"/>
              </a:schemeClr>
            </a:solidFill>
            <a:headEnd type="none" w="med" len="med"/>
            <a:tailEnd type="arrow" w="med" len="med"/>
          </a:ln>
          <a:effectLst/>
        </p:spPr>
        <p:style>
          <a:lnRef idx="2">
            <a:schemeClr val="accent6"/>
          </a:lnRef>
          <a:fillRef idx="0">
            <a:schemeClr val="accent6"/>
          </a:fillRef>
          <a:effectRef idx="1">
            <a:schemeClr val="accent6"/>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964" y="1656264"/>
            <a:ext cx="1816565" cy="1816565"/>
          </a:xfrm>
          <a:prstGeom prst="rect">
            <a:avLst/>
          </a:prstGeom>
        </p:spPr>
      </p:pic>
      <p:grpSp>
        <p:nvGrpSpPr>
          <p:cNvPr id="18" name="Group 17"/>
          <p:cNvGrpSpPr/>
          <p:nvPr/>
        </p:nvGrpSpPr>
        <p:grpSpPr>
          <a:xfrm>
            <a:off x="4892803" y="2230726"/>
            <a:ext cx="1166986" cy="1162226"/>
            <a:chOff x="60034" y="1625307"/>
            <a:chExt cx="2402460" cy="2777051"/>
          </a:xfrm>
        </p:grpSpPr>
        <p:sp>
          <p:nvSpPr>
            <p:cNvPr id="19" name="Rectangle 10"/>
            <p:cNvSpPr>
              <a:spLocks/>
            </p:cNvSpPr>
            <p:nvPr/>
          </p:nvSpPr>
          <p:spPr bwMode="auto">
            <a:xfrm>
              <a:off x="60034" y="3225703"/>
              <a:ext cx="2402460" cy="1176655"/>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rtlCol="0">
              <a:spAutoFit/>
            </a:bodyPr>
            <a:lstStyle/>
            <a:p>
              <a:pPr algn="ctr"/>
              <a:r>
                <a:rPr lang="en-US" sz="1600" b="1" dirty="0" smtClean="0">
                  <a:solidFill>
                    <a:schemeClr val="accent3">
                      <a:lumMod val="50000"/>
                    </a:schemeClr>
                  </a:solidFill>
                  <a:latin typeface="Arial"/>
                  <a:cs typeface="Arial"/>
                  <a:sym typeface="Lucida Grande" charset="0"/>
                </a:rPr>
                <a:t>Amazon</a:t>
              </a:r>
            </a:p>
            <a:p>
              <a:pPr algn="ctr"/>
              <a:r>
                <a:rPr lang="en-US" sz="1600" b="1" dirty="0" smtClean="0">
                  <a:solidFill>
                    <a:schemeClr val="accent3">
                      <a:lumMod val="50000"/>
                    </a:schemeClr>
                  </a:solidFill>
                  <a:latin typeface="Arial"/>
                  <a:cs typeface="Arial"/>
                  <a:sym typeface="Lucida Grande" charset="0"/>
                </a:rPr>
                <a:t>Redshift</a:t>
              </a:r>
              <a:endParaRPr lang="en-US" sz="1600" b="1" dirty="0">
                <a:solidFill>
                  <a:schemeClr val="accent3">
                    <a:lumMod val="50000"/>
                  </a:schemeClr>
                </a:solidFill>
                <a:latin typeface="Arial"/>
                <a:cs typeface="Arial"/>
                <a:sym typeface="Lucida Grande" charset="0"/>
              </a:endParaRPr>
            </a:p>
          </p:txBody>
        </p:sp>
        <p:pic>
          <p:nvPicPr>
            <p:cNvPr id="24" name="Picture 23" descr="RedShif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851" y="1625307"/>
              <a:ext cx="1714369" cy="1714369"/>
            </a:xfrm>
            <a:prstGeom prst="rect">
              <a:avLst/>
            </a:prstGeom>
          </p:spPr>
        </p:pic>
      </p:grpSp>
      <p:cxnSp>
        <p:nvCxnSpPr>
          <p:cNvPr id="25" name="Straight Arrow Connector 24"/>
          <p:cNvCxnSpPr/>
          <p:nvPr/>
        </p:nvCxnSpPr>
        <p:spPr>
          <a:xfrm>
            <a:off x="4431040" y="2546650"/>
            <a:ext cx="611013" cy="0"/>
          </a:xfrm>
          <a:prstGeom prst="straightConnector1">
            <a:avLst/>
          </a:prstGeom>
          <a:ln w="19050" cmpd="sng">
            <a:solidFill>
              <a:schemeClr val="accent3">
                <a:lumMod val="50000"/>
              </a:schemeClr>
            </a:solidFill>
            <a:headEnd type="none" w="med" len="med"/>
            <a:tailEnd type="arrow" w="med" len="med"/>
          </a:ln>
          <a:effectLst/>
        </p:spPr>
        <p:style>
          <a:lnRef idx="2">
            <a:schemeClr val="accent6"/>
          </a:lnRef>
          <a:fillRef idx="0">
            <a:schemeClr val="accent6"/>
          </a:fillRef>
          <a:effectRef idx="1">
            <a:schemeClr val="accent6"/>
          </a:effectRef>
          <a:fontRef idx="minor">
            <a:schemeClr val="tx1"/>
          </a:fontRef>
        </p:style>
      </p:cxnSp>
      <p:cxnSp>
        <p:nvCxnSpPr>
          <p:cNvPr id="27" name="Straight Arrow Connector 26"/>
          <p:cNvCxnSpPr/>
          <p:nvPr/>
        </p:nvCxnSpPr>
        <p:spPr>
          <a:xfrm>
            <a:off x="5918326" y="2535207"/>
            <a:ext cx="611013" cy="0"/>
          </a:xfrm>
          <a:prstGeom prst="straightConnector1">
            <a:avLst/>
          </a:prstGeom>
          <a:ln w="19050" cmpd="sng">
            <a:solidFill>
              <a:schemeClr val="accent3">
                <a:lumMod val="50000"/>
              </a:schemeClr>
            </a:solidFill>
            <a:headEnd type="none" w="med" len="med"/>
            <a:tailEnd type="arrow" w="med" len="med"/>
          </a:ln>
          <a:effectLst/>
        </p:spPr>
        <p:style>
          <a:lnRef idx="2">
            <a:schemeClr val="accent6"/>
          </a:lnRef>
          <a:fillRef idx="0">
            <a:schemeClr val="accent6"/>
          </a:fillRef>
          <a:effectRef idx="1">
            <a:schemeClr val="accent6"/>
          </a:effectRef>
          <a:fontRef idx="minor">
            <a:schemeClr val="tx1"/>
          </a:fontRef>
        </p:style>
      </p:cxnSp>
      <p:sp>
        <p:nvSpPr>
          <p:cNvPr id="28" name="TextBox 27"/>
          <p:cNvSpPr txBox="1"/>
          <p:nvPr/>
        </p:nvSpPr>
        <p:spPr>
          <a:xfrm>
            <a:off x="6838107" y="2949268"/>
            <a:ext cx="1227364" cy="430887"/>
          </a:xfrm>
          <a:prstGeom prst="rect">
            <a:avLst/>
          </a:prstGeom>
          <a:noFill/>
          <a:effectLst/>
        </p:spPr>
        <p:txBody>
          <a:bodyPr wrap="square" lIns="0" tIns="0" rIns="0" bIns="0" rtlCol="0">
            <a:spAutoFit/>
          </a:bodyPr>
          <a:lstStyle/>
          <a:p>
            <a:pPr algn="ctr"/>
            <a:r>
              <a:rPr lang="en-US" sz="1400" b="1" dirty="0" smtClean="0">
                <a:solidFill>
                  <a:schemeClr val="accent3">
                    <a:lumMod val="50000"/>
                  </a:schemeClr>
                </a:solidFill>
                <a:latin typeface="Arial"/>
                <a:cs typeface="Arial"/>
              </a:rPr>
              <a:t>Operational Reports</a:t>
            </a:r>
          </a:p>
        </p:txBody>
      </p:sp>
    </p:spTree>
    <p:extLst>
      <p:ext uri="{BB962C8B-B14F-4D97-AF65-F5344CB8AC3E}">
        <p14:creationId xmlns:p14="http://schemas.microsoft.com/office/powerpoint/2010/main" val="363978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26575"/>
            <a:ext cx="9144000" cy="2416927"/>
          </a:xfrm>
          <a:prstGeom prst="rect">
            <a:avLst/>
          </a:prstGeom>
          <a:solidFill>
            <a:srgbClr val="131318">
              <a:alpha val="7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1225547" y="2734653"/>
            <a:ext cx="6692906" cy="1723549"/>
          </a:xfrm>
          <a:prstGeom prst="rect">
            <a:avLst/>
          </a:prstGeom>
          <a:noFill/>
        </p:spPr>
        <p:txBody>
          <a:bodyPr wrap="square" rtlCol="0">
            <a:spAutoFit/>
          </a:bodyPr>
          <a:lstStyle/>
          <a:p>
            <a:pPr algn="ctr"/>
            <a:r>
              <a:rPr lang="en-US" sz="2400" dirty="0">
                <a:solidFill>
                  <a:prstClr val="white"/>
                </a:solidFill>
                <a:latin typeface="Calibri" panose="020F0502020204030204" pitchFamily="34" charset="0"/>
                <a:cs typeface="Arial"/>
              </a:rPr>
              <a:t>Amazon Web Services’ global </a:t>
            </a:r>
          </a:p>
          <a:p>
            <a:pPr algn="ctr">
              <a:spcAft>
                <a:spcPts val="1200"/>
              </a:spcAft>
            </a:pPr>
            <a:r>
              <a:rPr lang="en-US" sz="2400" dirty="0">
                <a:solidFill>
                  <a:prstClr val="white"/>
                </a:solidFill>
                <a:latin typeface="Calibri" panose="020F0502020204030204" pitchFamily="34" charset="0"/>
                <a:cs typeface="Arial"/>
              </a:rPr>
              <a:t>customer and partner </a:t>
            </a:r>
            <a:r>
              <a:rPr lang="en-US" sz="2400" dirty="0" smtClean="0">
                <a:solidFill>
                  <a:prstClr val="white"/>
                </a:solidFill>
                <a:latin typeface="Calibri" panose="020F0502020204030204" pitchFamily="34" charset="0"/>
                <a:cs typeface="Arial"/>
              </a:rPr>
              <a:t>conference</a:t>
            </a:r>
          </a:p>
          <a:p>
            <a:pPr algn="ctr"/>
            <a:r>
              <a:rPr lang="en-US" sz="2400" i="1" dirty="0" smtClean="0">
                <a:solidFill>
                  <a:srgbClr val="FFFF00"/>
                </a:solidFill>
                <a:effectLst>
                  <a:outerShdw blurRad="38100" dist="38100" dir="2700000" algn="tl">
                    <a:srgbClr val="000000">
                      <a:alpha val="43137"/>
                    </a:srgbClr>
                  </a:outerShdw>
                </a:effectLst>
                <a:latin typeface="Calibri" panose="020F0502020204030204" pitchFamily="34" charset="0"/>
                <a:cs typeface="Arial"/>
              </a:rPr>
              <a:t>Learn more and register:</a:t>
            </a:r>
          </a:p>
          <a:p>
            <a:pPr algn="ctr"/>
            <a:r>
              <a:rPr lang="en-US" sz="2400" u="sng" dirty="0" smtClean="0">
                <a:solidFill>
                  <a:srgbClr val="1B508D">
                    <a:lumMod val="40000"/>
                    <a:lumOff val="60000"/>
                  </a:srgbClr>
                </a:solidFill>
                <a:latin typeface="Century Gothic" panose="020B0502020202020204" pitchFamily="34" charset="0"/>
                <a:cs typeface="Arial"/>
              </a:rPr>
              <a:t>reinvent.awsevents.com</a:t>
            </a:r>
          </a:p>
        </p:txBody>
      </p:sp>
      <p:pic>
        <p:nvPicPr>
          <p:cNvPr id="6" name="Picture 5" descr="500px-AWS_Logo_Web-Color-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3" y="4613447"/>
            <a:ext cx="770464" cy="308186"/>
          </a:xfrm>
          <a:prstGeom prst="rect">
            <a:avLst/>
          </a:prstGeom>
        </p:spPr>
      </p:pic>
      <p:pic>
        <p:nvPicPr>
          <p:cNvPr id="9" name="Picture 8" descr="aws_reinvent_ligh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935" y="648489"/>
            <a:ext cx="4788130" cy="1001438"/>
          </a:xfrm>
          <a:prstGeom prst="rect">
            <a:avLst/>
          </a:prstGeom>
        </p:spPr>
      </p:pic>
      <p:sp>
        <p:nvSpPr>
          <p:cNvPr id="10" name="Rectangle 9"/>
          <p:cNvSpPr/>
          <p:nvPr/>
        </p:nvSpPr>
        <p:spPr>
          <a:xfrm>
            <a:off x="2302507" y="1744245"/>
            <a:ext cx="4572000" cy="327077"/>
          </a:xfrm>
          <a:prstGeom prst="rect">
            <a:avLst/>
          </a:prstGeom>
        </p:spPr>
        <p:txBody>
          <a:bodyPr>
            <a:spAutoFit/>
          </a:bodyPr>
          <a:lstStyle/>
          <a:p>
            <a:pPr algn="ctr">
              <a:lnSpc>
                <a:spcPct val="120000"/>
              </a:lnSpc>
            </a:pPr>
            <a:r>
              <a:rPr lang="en-US" sz="1400" b="1" dirty="0" smtClean="0">
                <a:solidFill>
                  <a:srgbClr val="FFFFFF"/>
                </a:solidFill>
                <a:cs typeface="Arial"/>
              </a:rPr>
              <a:t>October 6-9, 2015 </a:t>
            </a:r>
            <a:r>
              <a:rPr lang="en-US" sz="1400" b="1" dirty="0">
                <a:solidFill>
                  <a:srgbClr val="FFFFFF"/>
                </a:solidFill>
                <a:cs typeface="Arial"/>
              </a:rPr>
              <a:t>| The Venetian - Las Vegas, </a:t>
            </a:r>
            <a:r>
              <a:rPr lang="en-US" sz="1400" b="1" dirty="0" smtClean="0">
                <a:solidFill>
                  <a:srgbClr val="FFFFFF"/>
                </a:solidFill>
                <a:cs typeface="Arial"/>
              </a:rPr>
              <a:t>NV</a:t>
            </a:r>
          </a:p>
        </p:txBody>
      </p:sp>
    </p:spTree>
    <p:extLst>
      <p:ext uri="{BB962C8B-B14F-4D97-AF65-F5344CB8AC3E}">
        <p14:creationId xmlns:p14="http://schemas.microsoft.com/office/powerpoint/2010/main" val="127546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0" dirty="0" smtClean="0"/>
              <a:t>Thank you</a:t>
            </a:r>
            <a:r>
              <a:rPr lang="en-US" dirty="0" smtClean="0"/>
              <a:t/>
            </a:r>
            <a:br>
              <a:rPr lang="en-US" dirty="0" smtClean="0"/>
            </a:br>
            <a:r>
              <a:rPr lang="en-US" sz="3600" dirty="0" smtClean="0"/>
              <a:t>Questions?</a:t>
            </a:r>
            <a:endParaRPr lang="en-US" sz="3600" dirty="0"/>
          </a:p>
        </p:txBody>
      </p:sp>
    </p:spTree>
    <p:extLst>
      <p:ext uri="{BB962C8B-B14F-4D97-AF65-F5344CB8AC3E}">
        <p14:creationId xmlns:p14="http://schemas.microsoft.com/office/powerpoint/2010/main" val="152349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686070" y="2851868"/>
            <a:ext cx="1231582" cy="952424"/>
          </a:xfrm>
          <a:prstGeom prst="rect">
            <a:avLst/>
          </a:prstGeom>
        </p:spPr>
      </p:pic>
      <p:pic>
        <p:nvPicPr>
          <p:cNvPr id="7" name="Picture 6"/>
          <p:cNvPicPr>
            <a:picLocks noChangeAspect="1"/>
          </p:cNvPicPr>
          <p:nvPr/>
        </p:nvPicPr>
        <p:blipFill>
          <a:blip r:embed="rId4"/>
          <a:stretch>
            <a:fillRect/>
          </a:stretch>
        </p:blipFill>
        <p:spPr>
          <a:xfrm>
            <a:off x="3756556" y="2894084"/>
            <a:ext cx="1231582" cy="952424"/>
          </a:xfrm>
          <a:prstGeom prst="rect">
            <a:avLst/>
          </a:prstGeom>
        </p:spPr>
      </p:pic>
      <p:pic>
        <p:nvPicPr>
          <p:cNvPr id="6" name="Picture 5"/>
          <p:cNvPicPr>
            <a:picLocks noChangeAspect="1"/>
          </p:cNvPicPr>
          <p:nvPr/>
        </p:nvPicPr>
        <p:blipFill>
          <a:blip r:embed="rId5"/>
          <a:stretch>
            <a:fillRect/>
          </a:stretch>
        </p:blipFill>
        <p:spPr>
          <a:xfrm>
            <a:off x="1037412" y="2894084"/>
            <a:ext cx="1231582" cy="952424"/>
          </a:xfrm>
          <a:prstGeom prst="rect">
            <a:avLst/>
          </a:prstGeom>
        </p:spPr>
      </p:pic>
      <p:pic>
        <p:nvPicPr>
          <p:cNvPr id="4" name="Picture 3"/>
          <p:cNvPicPr>
            <a:picLocks noChangeAspect="1"/>
          </p:cNvPicPr>
          <p:nvPr/>
        </p:nvPicPr>
        <p:blipFill>
          <a:blip r:embed="rId6"/>
          <a:stretch>
            <a:fillRect/>
          </a:stretch>
        </p:blipFill>
        <p:spPr>
          <a:xfrm>
            <a:off x="3756556" y="873905"/>
            <a:ext cx="1231582" cy="952424"/>
          </a:xfrm>
          <a:prstGeom prst="rect">
            <a:avLst/>
          </a:prstGeom>
        </p:spPr>
      </p:pic>
      <p:pic>
        <p:nvPicPr>
          <p:cNvPr id="5" name="Picture 4"/>
          <p:cNvPicPr>
            <a:picLocks noChangeAspect="1"/>
          </p:cNvPicPr>
          <p:nvPr/>
        </p:nvPicPr>
        <p:blipFill>
          <a:blip r:embed="rId7"/>
          <a:stretch>
            <a:fillRect/>
          </a:stretch>
        </p:blipFill>
        <p:spPr>
          <a:xfrm>
            <a:off x="6686070" y="861206"/>
            <a:ext cx="1231582" cy="960634"/>
          </a:xfrm>
          <a:prstGeom prst="rect">
            <a:avLst/>
          </a:prstGeom>
        </p:spPr>
      </p:pic>
      <p:sp>
        <p:nvSpPr>
          <p:cNvPr id="3" name="Title 2"/>
          <p:cNvSpPr>
            <a:spLocks noGrp="1"/>
          </p:cNvSpPr>
          <p:nvPr>
            <p:ph type="title"/>
          </p:nvPr>
        </p:nvSpPr>
        <p:spPr/>
        <p:txBody>
          <a:bodyPr/>
          <a:lstStyle/>
          <a:p>
            <a:r>
              <a:rPr lang="en-US" dirty="0"/>
              <a:t>Why Amazon EMR?</a:t>
            </a:r>
          </a:p>
        </p:txBody>
      </p:sp>
      <p:pic>
        <p:nvPicPr>
          <p:cNvPr id="2" name="Picture 1"/>
          <p:cNvPicPr>
            <a:picLocks noChangeAspect="1"/>
          </p:cNvPicPr>
          <p:nvPr/>
        </p:nvPicPr>
        <p:blipFill>
          <a:blip r:embed="rId8"/>
          <a:stretch>
            <a:fillRect/>
          </a:stretch>
        </p:blipFill>
        <p:spPr>
          <a:xfrm>
            <a:off x="1130952" y="857920"/>
            <a:ext cx="1138042" cy="1138042"/>
          </a:xfrm>
          <a:prstGeom prst="rect">
            <a:avLst/>
          </a:prstGeom>
        </p:spPr>
      </p:pic>
      <p:sp>
        <p:nvSpPr>
          <p:cNvPr id="9" name="TextBox 8"/>
          <p:cNvSpPr txBox="1"/>
          <p:nvPr/>
        </p:nvSpPr>
        <p:spPr>
          <a:xfrm>
            <a:off x="224456" y="2014432"/>
            <a:ext cx="2965942" cy="5447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rtl="0" latinLnBrk="1" hangingPunct="0">
              <a:lnSpc>
                <a:spcPct val="80000"/>
              </a:lnSpc>
            </a:pPr>
            <a:r>
              <a:rPr lang="en-US" b="1" dirty="0" smtClean="0">
                <a:solidFill>
                  <a:schemeClr val="accent2"/>
                </a:solidFill>
                <a:latin typeface="Arial" panose="020B0604020202020204" pitchFamily="34" charset="0"/>
                <a:cs typeface="Arial" panose="020B0604020202020204" pitchFamily="34" charset="0"/>
              </a:rPr>
              <a:t>Easy to Use</a:t>
            </a:r>
          </a:p>
          <a:p>
            <a:pPr algn="ctr" rtl="0" latinLnBrk="1" hangingPunct="0">
              <a:lnSpc>
                <a:spcPct val="80000"/>
              </a:lnSpc>
            </a:pPr>
            <a:r>
              <a:rPr lang="en-US" dirty="0" smtClean="0">
                <a:solidFill>
                  <a:schemeClr val="accent2"/>
                </a:solidFill>
                <a:latin typeface="Arial" panose="020B0604020202020204" pitchFamily="34" charset="0"/>
                <a:cs typeface="Arial" panose="020B0604020202020204" pitchFamily="34" charset="0"/>
              </a:rPr>
              <a:t>Launch </a:t>
            </a:r>
            <a:r>
              <a:rPr lang="en-US" dirty="0">
                <a:solidFill>
                  <a:schemeClr val="accent2"/>
                </a:solidFill>
                <a:latin typeface="Arial" panose="020B0604020202020204" pitchFamily="34" charset="0"/>
                <a:cs typeface="Arial" panose="020B0604020202020204" pitchFamily="34" charset="0"/>
              </a:rPr>
              <a:t>a cluster in </a:t>
            </a:r>
            <a:r>
              <a:rPr lang="en-US" dirty="0" smtClean="0">
                <a:solidFill>
                  <a:schemeClr val="accent2"/>
                </a:solidFill>
                <a:latin typeface="Arial" panose="020B0604020202020204" pitchFamily="34" charset="0"/>
                <a:cs typeface="Arial" panose="020B0604020202020204" pitchFamily="34" charset="0"/>
              </a:rPr>
              <a:t>minutes</a:t>
            </a:r>
            <a:endParaRPr lang="en-US" dirty="0">
              <a:solidFill>
                <a:schemeClr val="accent2"/>
              </a:solidFill>
              <a:latin typeface="Arial" panose="020B0604020202020204" pitchFamily="34" charset="0"/>
              <a:cs typeface="Arial" panose="020B0604020202020204" pitchFamily="34" charset="0"/>
            </a:endParaRPr>
          </a:p>
        </p:txBody>
      </p:sp>
      <p:sp>
        <p:nvSpPr>
          <p:cNvPr id="10" name="Rectangle 9"/>
          <p:cNvSpPr/>
          <p:nvPr/>
        </p:nvSpPr>
        <p:spPr>
          <a:xfrm>
            <a:off x="3289706" y="2013656"/>
            <a:ext cx="2205359" cy="544765"/>
          </a:xfrm>
          <a:prstGeom prst="rect">
            <a:avLst/>
          </a:prstGeom>
        </p:spPr>
        <p:txBody>
          <a:bodyPr vert="horz" wrap="square" anchor="t">
            <a:spAutoFit/>
          </a:bodyPr>
          <a:lstStyle/>
          <a:p>
            <a:pPr marL="446484" indent="-446484" algn="ctr">
              <a:lnSpc>
                <a:spcPct val="80000"/>
              </a:lnSpc>
              <a:buClr>
                <a:srgbClr val="595A5D"/>
              </a:buClr>
              <a:defRPr sz="1800">
                <a:solidFill>
                  <a:srgbClr val="000000"/>
                </a:solidFill>
              </a:defRPr>
            </a:pPr>
            <a:r>
              <a:rPr lang="en-US" b="1" dirty="0">
                <a:solidFill>
                  <a:schemeClr val="accent2"/>
                </a:solidFill>
                <a:latin typeface="Arial" panose="020B0604020202020204" pitchFamily="34" charset="0"/>
                <a:cs typeface="Arial" panose="020B0604020202020204" pitchFamily="34" charset="0"/>
              </a:rPr>
              <a:t>Low </a:t>
            </a:r>
            <a:r>
              <a:rPr lang="en-US" b="1" dirty="0" smtClean="0">
                <a:solidFill>
                  <a:schemeClr val="accent2"/>
                </a:solidFill>
                <a:latin typeface="Arial" panose="020B0604020202020204" pitchFamily="34" charset="0"/>
                <a:cs typeface="Arial" panose="020B0604020202020204" pitchFamily="34" charset="0"/>
              </a:rPr>
              <a:t>Cost</a:t>
            </a:r>
          </a:p>
          <a:p>
            <a:pPr marL="446484" indent="-446484" algn="ctr">
              <a:lnSpc>
                <a:spcPct val="80000"/>
              </a:lnSpc>
              <a:buClr>
                <a:srgbClr val="595A5D"/>
              </a:buClr>
              <a:defRPr sz="1800">
                <a:solidFill>
                  <a:srgbClr val="000000"/>
                </a:solidFill>
              </a:defRPr>
            </a:pPr>
            <a:r>
              <a:rPr lang="en-US" dirty="0" smtClean="0">
                <a:solidFill>
                  <a:schemeClr val="accent2"/>
                </a:solidFill>
                <a:latin typeface="Arial" panose="020B0604020202020204" pitchFamily="34" charset="0"/>
                <a:cs typeface="Arial" panose="020B0604020202020204" pitchFamily="34" charset="0"/>
              </a:rPr>
              <a:t>Pay </a:t>
            </a:r>
            <a:r>
              <a:rPr lang="en-US" dirty="0">
                <a:solidFill>
                  <a:schemeClr val="accent2"/>
                </a:solidFill>
                <a:latin typeface="Arial" panose="020B0604020202020204" pitchFamily="34" charset="0"/>
                <a:cs typeface="Arial" panose="020B0604020202020204" pitchFamily="34" charset="0"/>
              </a:rPr>
              <a:t>an </a:t>
            </a:r>
            <a:r>
              <a:rPr lang="en-US" dirty="0" smtClean="0">
                <a:solidFill>
                  <a:schemeClr val="accent2"/>
                </a:solidFill>
                <a:latin typeface="Arial" panose="020B0604020202020204" pitchFamily="34" charset="0"/>
                <a:cs typeface="Arial" panose="020B0604020202020204" pitchFamily="34" charset="0"/>
              </a:rPr>
              <a:t>hourly rate</a:t>
            </a:r>
            <a:endParaRPr lang="en-US" dirty="0">
              <a:solidFill>
                <a:schemeClr val="accent2"/>
              </a:solidFill>
              <a:latin typeface="Arial" panose="020B0604020202020204" pitchFamily="34" charset="0"/>
              <a:cs typeface="Arial" panose="020B0604020202020204" pitchFamily="34" charset="0"/>
            </a:endParaRPr>
          </a:p>
        </p:txBody>
      </p:sp>
      <p:sp>
        <p:nvSpPr>
          <p:cNvPr id="12" name="Rectangle 11"/>
          <p:cNvSpPr/>
          <p:nvPr/>
        </p:nvSpPr>
        <p:spPr>
          <a:xfrm>
            <a:off x="5604496" y="2014427"/>
            <a:ext cx="3419477" cy="544765"/>
          </a:xfrm>
          <a:prstGeom prst="rect">
            <a:avLst/>
          </a:prstGeom>
        </p:spPr>
        <p:txBody>
          <a:bodyPr vert="horz" wrap="square" anchor="t">
            <a:spAutoFit/>
          </a:bodyPr>
          <a:lstStyle/>
          <a:p>
            <a:pPr marL="446484" indent="-446484" algn="ctr">
              <a:lnSpc>
                <a:spcPct val="80000"/>
              </a:lnSpc>
              <a:buClr>
                <a:srgbClr val="595A5D"/>
              </a:buClr>
              <a:defRPr sz="1800">
                <a:solidFill>
                  <a:srgbClr val="000000"/>
                </a:solidFill>
              </a:defRPr>
            </a:pPr>
            <a:r>
              <a:rPr lang="en-US" b="1" dirty="0" smtClean="0">
                <a:solidFill>
                  <a:schemeClr val="accent2"/>
                </a:solidFill>
                <a:latin typeface="Arial" panose="020B0604020202020204" pitchFamily="34" charset="0"/>
                <a:cs typeface="Arial" panose="020B0604020202020204" pitchFamily="34" charset="0"/>
              </a:rPr>
              <a:t>Elastic</a:t>
            </a:r>
          </a:p>
          <a:p>
            <a:pPr marL="446484" indent="-446484" algn="ctr">
              <a:lnSpc>
                <a:spcPct val="80000"/>
              </a:lnSpc>
              <a:buClr>
                <a:srgbClr val="595A5D"/>
              </a:buClr>
              <a:defRPr sz="1800">
                <a:solidFill>
                  <a:srgbClr val="000000"/>
                </a:solidFill>
              </a:defRPr>
            </a:pPr>
            <a:r>
              <a:rPr lang="en-US" dirty="0" smtClean="0">
                <a:solidFill>
                  <a:schemeClr val="accent2"/>
                </a:solidFill>
                <a:latin typeface="Arial" panose="020B0604020202020204" pitchFamily="34" charset="0"/>
                <a:cs typeface="Arial" panose="020B0604020202020204" pitchFamily="34" charset="0"/>
              </a:rPr>
              <a:t>Easily </a:t>
            </a:r>
            <a:r>
              <a:rPr lang="en-US" dirty="0">
                <a:solidFill>
                  <a:schemeClr val="accent2"/>
                </a:solidFill>
                <a:latin typeface="Arial" panose="020B0604020202020204" pitchFamily="34" charset="0"/>
                <a:cs typeface="Arial" panose="020B0604020202020204" pitchFamily="34" charset="0"/>
              </a:rPr>
              <a:t>add or </a:t>
            </a:r>
            <a:r>
              <a:rPr lang="en-US" dirty="0" smtClean="0">
                <a:solidFill>
                  <a:schemeClr val="accent2"/>
                </a:solidFill>
                <a:latin typeface="Arial" panose="020B0604020202020204" pitchFamily="34" charset="0"/>
                <a:cs typeface="Arial" panose="020B0604020202020204" pitchFamily="34" charset="0"/>
              </a:rPr>
              <a:t>remove capacity</a:t>
            </a:r>
            <a:endParaRPr lang="en-US" dirty="0">
              <a:solidFill>
                <a:schemeClr val="accent2"/>
              </a:solidFill>
              <a:latin typeface="Arial" panose="020B0604020202020204" pitchFamily="34" charset="0"/>
              <a:cs typeface="Arial" panose="020B0604020202020204" pitchFamily="34" charset="0"/>
            </a:endParaRPr>
          </a:p>
        </p:txBody>
      </p:sp>
      <p:sp>
        <p:nvSpPr>
          <p:cNvPr id="15" name="TextBox 14"/>
          <p:cNvSpPr txBox="1"/>
          <p:nvPr/>
        </p:nvSpPr>
        <p:spPr>
          <a:xfrm>
            <a:off x="224456" y="3978179"/>
            <a:ext cx="2849061" cy="5447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46484" indent="-446484" algn="ctr">
              <a:lnSpc>
                <a:spcPct val="80000"/>
              </a:lnSpc>
              <a:buClr>
                <a:srgbClr val="595A5D"/>
              </a:buClr>
              <a:defRPr sz="1800">
                <a:solidFill>
                  <a:srgbClr val="000000"/>
                </a:solidFill>
              </a:defRPr>
            </a:pPr>
            <a:r>
              <a:rPr lang="en-US" b="1" dirty="0" smtClean="0">
                <a:solidFill>
                  <a:schemeClr val="accent2"/>
                </a:solidFill>
                <a:latin typeface="Arial" panose="020B0604020202020204" pitchFamily="34" charset="0"/>
                <a:cs typeface="Arial" panose="020B0604020202020204" pitchFamily="34" charset="0"/>
              </a:rPr>
              <a:t>Reliable</a:t>
            </a:r>
          </a:p>
          <a:p>
            <a:pPr marL="446484" indent="-446484" algn="ctr">
              <a:lnSpc>
                <a:spcPct val="80000"/>
              </a:lnSpc>
              <a:buClr>
                <a:srgbClr val="595A5D"/>
              </a:buClr>
              <a:defRPr sz="1800">
                <a:solidFill>
                  <a:srgbClr val="000000"/>
                </a:solidFill>
              </a:defRPr>
            </a:pPr>
            <a:r>
              <a:rPr lang="en-US" dirty="0" smtClean="0">
                <a:solidFill>
                  <a:schemeClr val="accent2"/>
                </a:solidFill>
                <a:latin typeface="Arial" panose="020B0604020202020204" pitchFamily="34" charset="0"/>
                <a:cs typeface="Arial" panose="020B0604020202020204" pitchFamily="34" charset="0"/>
              </a:rPr>
              <a:t>Spend less time monitoring</a:t>
            </a:r>
            <a:endParaRPr lang="en-US" dirty="0">
              <a:solidFill>
                <a:schemeClr val="accent2"/>
              </a:solidFill>
              <a:latin typeface="Arial" panose="020B0604020202020204" pitchFamily="34" charset="0"/>
              <a:cs typeface="Arial" panose="020B0604020202020204" pitchFamily="34" charset="0"/>
            </a:endParaRPr>
          </a:p>
        </p:txBody>
      </p:sp>
      <p:sp>
        <p:nvSpPr>
          <p:cNvPr id="16" name="Rectangle 15"/>
          <p:cNvSpPr/>
          <p:nvPr/>
        </p:nvSpPr>
        <p:spPr>
          <a:xfrm>
            <a:off x="3004549" y="3975569"/>
            <a:ext cx="2745133" cy="544765"/>
          </a:xfrm>
          <a:prstGeom prst="rect">
            <a:avLst/>
          </a:prstGeom>
        </p:spPr>
        <p:txBody>
          <a:bodyPr vert="horz" wrap="square" anchor="t">
            <a:spAutoFit/>
          </a:bodyPr>
          <a:lstStyle/>
          <a:p>
            <a:pPr marL="446484" indent="-446484" algn="ctr">
              <a:lnSpc>
                <a:spcPct val="80000"/>
              </a:lnSpc>
              <a:buClr>
                <a:srgbClr val="595A5D"/>
              </a:buClr>
              <a:defRPr sz="1800">
                <a:solidFill>
                  <a:srgbClr val="000000"/>
                </a:solidFill>
              </a:defRPr>
            </a:pPr>
            <a:r>
              <a:rPr lang="en-US" b="1" dirty="0" smtClean="0">
                <a:solidFill>
                  <a:schemeClr val="accent2"/>
                </a:solidFill>
                <a:latin typeface="Arial" panose="020B0604020202020204" pitchFamily="34" charset="0"/>
                <a:cs typeface="Arial" panose="020B0604020202020204" pitchFamily="34" charset="0"/>
              </a:rPr>
              <a:t>Secure</a:t>
            </a:r>
          </a:p>
          <a:p>
            <a:pPr marL="446484" indent="-446484" algn="ctr">
              <a:lnSpc>
                <a:spcPct val="80000"/>
              </a:lnSpc>
              <a:buClr>
                <a:srgbClr val="595A5D"/>
              </a:buClr>
              <a:defRPr sz="1800">
                <a:solidFill>
                  <a:srgbClr val="000000"/>
                </a:solidFill>
              </a:defRPr>
            </a:pPr>
            <a:r>
              <a:rPr lang="en-US" dirty="0" smtClean="0">
                <a:solidFill>
                  <a:schemeClr val="accent2"/>
                </a:solidFill>
                <a:latin typeface="Arial" panose="020B0604020202020204" pitchFamily="34" charset="0"/>
                <a:cs typeface="Arial" panose="020B0604020202020204" pitchFamily="34" charset="0"/>
              </a:rPr>
              <a:t>Manage firewalls</a:t>
            </a:r>
            <a:endParaRPr lang="en-US" dirty="0">
              <a:solidFill>
                <a:schemeClr val="accent2"/>
              </a:solidFill>
              <a:latin typeface="Arial" panose="020B0604020202020204" pitchFamily="34" charset="0"/>
              <a:cs typeface="Arial" panose="020B0604020202020204" pitchFamily="34" charset="0"/>
            </a:endParaRPr>
          </a:p>
        </p:txBody>
      </p:sp>
      <p:sp>
        <p:nvSpPr>
          <p:cNvPr id="17" name="Rectangle 16"/>
          <p:cNvSpPr/>
          <p:nvPr/>
        </p:nvSpPr>
        <p:spPr>
          <a:xfrm>
            <a:off x="5718707" y="3986666"/>
            <a:ext cx="3212341" cy="544765"/>
          </a:xfrm>
          <a:prstGeom prst="rect">
            <a:avLst/>
          </a:prstGeom>
        </p:spPr>
        <p:txBody>
          <a:bodyPr vert="horz" wrap="square" anchor="t">
            <a:spAutoFit/>
          </a:bodyPr>
          <a:lstStyle/>
          <a:p>
            <a:pPr marL="446484" indent="-446484" algn="ctr">
              <a:lnSpc>
                <a:spcPct val="80000"/>
              </a:lnSpc>
              <a:buClr>
                <a:srgbClr val="595A5D"/>
              </a:buClr>
              <a:defRPr sz="1800">
                <a:solidFill>
                  <a:srgbClr val="000000"/>
                </a:solidFill>
              </a:defRPr>
            </a:pPr>
            <a:r>
              <a:rPr lang="en-US" b="1" dirty="0" smtClean="0">
                <a:solidFill>
                  <a:schemeClr val="accent2"/>
                </a:solidFill>
                <a:latin typeface="Arial" panose="020B0604020202020204" pitchFamily="34" charset="0"/>
                <a:cs typeface="Arial" panose="020B0604020202020204" pitchFamily="34" charset="0"/>
              </a:rPr>
              <a:t>Flexible</a:t>
            </a:r>
          </a:p>
          <a:p>
            <a:pPr marL="446484" indent="-446484" algn="ctr">
              <a:lnSpc>
                <a:spcPct val="80000"/>
              </a:lnSpc>
              <a:buClr>
                <a:srgbClr val="595A5D"/>
              </a:buClr>
              <a:defRPr sz="1800">
                <a:solidFill>
                  <a:srgbClr val="000000"/>
                </a:solidFill>
              </a:defRPr>
            </a:pPr>
            <a:r>
              <a:rPr lang="en-US" dirty="0" smtClean="0">
                <a:solidFill>
                  <a:schemeClr val="accent2"/>
                </a:solidFill>
                <a:latin typeface="Arial" panose="020B0604020202020204" pitchFamily="34" charset="0"/>
                <a:cs typeface="Arial" panose="020B0604020202020204" pitchFamily="34" charset="0"/>
              </a:rPr>
              <a:t>Control </a:t>
            </a:r>
            <a:r>
              <a:rPr lang="en-US" dirty="0">
                <a:solidFill>
                  <a:schemeClr val="accent2"/>
                </a:solidFill>
                <a:latin typeface="Arial" panose="020B0604020202020204" pitchFamily="34" charset="0"/>
                <a:cs typeface="Arial" panose="020B0604020202020204" pitchFamily="34" charset="0"/>
              </a:rPr>
              <a:t>the cluster</a:t>
            </a:r>
          </a:p>
        </p:txBody>
      </p:sp>
    </p:spTree>
    <p:extLst>
      <p:ext uri="{BB962C8B-B14F-4D97-AF65-F5344CB8AC3E}">
        <p14:creationId xmlns:p14="http://schemas.microsoft.com/office/powerpoint/2010/main" val="25972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vert="horz" lIns="0" tIns="0" rIns="0" bIns="0" rtlCol="0" anchor="t" anchorCtr="0">
            <a:noAutofit/>
          </a:bodyPr>
          <a:lstStyle/>
          <a:p>
            <a:pPr algn="l"/>
            <a:r>
              <a:rPr lang="en-US" sz="2800" dirty="0" smtClean="0"/>
              <a:t>The </a:t>
            </a:r>
            <a:r>
              <a:rPr lang="en-US" sz="2800" dirty="0" err="1" smtClean="0"/>
              <a:t>Hadoop</a:t>
            </a:r>
            <a:r>
              <a:rPr lang="en-US" sz="2800" dirty="0" smtClean="0"/>
              <a:t> ecosystem can run in Amazon EMR</a:t>
            </a:r>
            <a:endParaRPr lang="en-US" sz="2800" dirty="0"/>
          </a:p>
        </p:txBody>
      </p:sp>
      <p:pic>
        <p:nvPicPr>
          <p:cNvPr id="10" name="Picture 4" descr="https://encrypted-tbn3.gstatic.com/images?q=tbn:ANd9GcSh5d6NyGmLfjSohZKC0uajj-fBOa0Kz5fCmDTwOw_HpLdrwPokO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8928" y="1451423"/>
            <a:ext cx="1219200" cy="10896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pache HB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772" y="4527778"/>
            <a:ext cx="1481819" cy="3676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encrypted-tbn0.gstatic.com/images?q=tbn:ANd9GcS4olXy_3KhXFJm2euftCgEaKtqNP0gmoqloI1uw1t415wo4GT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1655" y="943423"/>
            <a:ext cx="16256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encrypted-tbn0.gstatic.com/images?q=tbn:ANd9GcQrZBbt-gbsmsFSujB4u1niWy-q49nKkQXiJZlvu9J92Kp44YZ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62" y="837600"/>
            <a:ext cx="2590800" cy="8953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TpjxyxDRda6crgcDTWfheDfLl4SWmLmV9yi24C14ZYe1BOsBYj"/>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462" y="4041445"/>
            <a:ext cx="1200753" cy="9005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Avr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5348" y="1103515"/>
            <a:ext cx="1644211" cy="5110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encrypted-tbn3.gstatic.com/images?q=tbn:ANd9GcSxx-5j0LHHKZL04BVBYlVeY7m7koL4bqxEIWNztmW-DsxJEnkwx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0198" y="3717181"/>
            <a:ext cx="1671320" cy="7061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http://photos1.meetupstatic.com/photos/event/b/0/8/8/global_173025192.jpe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58" y="1783033"/>
            <a:ext cx="1567869" cy="8361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prestodb.io/static/presto-o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06921" y="2831583"/>
            <a:ext cx="1399374" cy="64604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698" y="3186358"/>
            <a:ext cx="562907" cy="42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impala.io/img/impala-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19800" y="1962150"/>
            <a:ext cx="631524" cy="11832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4"/>
          <a:stretch>
            <a:fillRect/>
          </a:stretch>
        </p:blipFill>
        <p:spPr>
          <a:xfrm>
            <a:off x="525698" y="1967983"/>
            <a:ext cx="863600" cy="863600"/>
          </a:xfrm>
          <a:prstGeom prst="rect">
            <a:avLst/>
          </a:prstGeom>
        </p:spPr>
      </p:pic>
      <p:pic>
        <p:nvPicPr>
          <p:cNvPr id="17" name="Picture 16"/>
          <p:cNvPicPr>
            <a:picLocks noChangeAspect="1"/>
          </p:cNvPicPr>
          <p:nvPr/>
        </p:nvPicPr>
        <p:blipFill rotWithShape="1">
          <a:blip r:embed="rId15"/>
          <a:srcRect t="25278" b="27088"/>
          <a:stretch/>
        </p:blipFill>
        <p:spPr>
          <a:xfrm>
            <a:off x="4114800" y="1885950"/>
            <a:ext cx="1599716" cy="762000"/>
          </a:xfrm>
          <a:prstGeom prst="rect">
            <a:avLst/>
          </a:prstGeom>
        </p:spPr>
      </p:pic>
      <p:pic>
        <p:nvPicPr>
          <p:cNvPr id="18" name="Picture 17"/>
          <p:cNvPicPr>
            <a:picLocks noChangeAspect="1"/>
          </p:cNvPicPr>
          <p:nvPr/>
        </p:nvPicPr>
        <p:blipFill>
          <a:blip r:embed="rId16"/>
          <a:stretch>
            <a:fillRect/>
          </a:stretch>
        </p:blipFill>
        <p:spPr>
          <a:xfrm>
            <a:off x="3630801" y="3794330"/>
            <a:ext cx="1662830" cy="424946"/>
          </a:xfrm>
          <a:prstGeom prst="rect">
            <a:avLst/>
          </a:prstGeom>
        </p:spPr>
      </p:pic>
      <p:pic>
        <p:nvPicPr>
          <p:cNvPr id="24" name="Picture 23" descr="Screen Shot 2014-04-08 at 13.36.31.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09173" y="3003783"/>
            <a:ext cx="2003479" cy="342564"/>
          </a:xfrm>
          <a:prstGeom prst="rect">
            <a:avLst/>
          </a:prstGeom>
        </p:spPr>
      </p:pic>
      <p:pic>
        <p:nvPicPr>
          <p:cNvPr id="26" name="Picture 25"/>
          <p:cNvPicPr>
            <a:picLocks noChangeAspect="1"/>
          </p:cNvPicPr>
          <p:nvPr/>
        </p:nvPicPr>
        <p:blipFill>
          <a:blip r:embed="rId18"/>
          <a:stretch>
            <a:fillRect/>
          </a:stretch>
        </p:blipFill>
        <p:spPr>
          <a:xfrm>
            <a:off x="1815469" y="4682767"/>
            <a:ext cx="1195770" cy="332002"/>
          </a:xfrm>
          <a:prstGeom prst="rect">
            <a:avLst/>
          </a:prstGeom>
        </p:spPr>
      </p:pic>
      <p:pic>
        <p:nvPicPr>
          <p:cNvPr id="28" name="Picture 2" descr="https://encrypted-tbn2.gstatic.com/images?q=tbn:ANd9GcTkVXtyeCEXxpyg3qCzb2xz64gYGv4msZzoWgnPKT3LfKnPwqvc"/>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53000" y="2876550"/>
            <a:ext cx="555376" cy="5552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0"/>
          <a:stretch>
            <a:fillRect/>
          </a:stretch>
        </p:blipFill>
        <p:spPr>
          <a:xfrm>
            <a:off x="1746304" y="3831798"/>
            <a:ext cx="1566743" cy="522248"/>
          </a:xfrm>
          <a:prstGeom prst="rect">
            <a:avLst/>
          </a:prstGeom>
        </p:spPr>
      </p:pic>
      <p:pic>
        <p:nvPicPr>
          <p:cNvPr id="3" name="Picture 2"/>
          <p:cNvPicPr>
            <a:picLocks noChangeAspect="1"/>
          </p:cNvPicPr>
          <p:nvPr/>
        </p:nvPicPr>
        <p:blipFill>
          <a:blip r:embed="rId21"/>
          <a:stretch>
            <a:fillRect/>
          </a:stretch>
        </p:blipFill>
        <p:spPr>
          <a:xfrm>
            <a:off x="5874347" y="3673725"/>
            <a:ext cx="698412" cy="1050243"/>
          </a:xfrm>
          <a:prstGeom prst="rect">
            <a:avLst/>
          </a:prstGeom>
        </p:spPr>
      </p:pic>
    </p:spTree>
    <p:extLst>
      <p:ext uri="{BB962C8B-B14F-4D97-AF65-F5344CB8AC3E}">
        <p14:creationId xmlns:p14="http://schemas.microsoft.com/office/powerpoint/2010/main" val="297400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p:nvPr/>
        </p:nvSpPr>
        <p:spPr>
          <a:xfrm>
            <a:off x="320982" y="1036226"/>
            <a:ext cx="8221111"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defRPr>
                <a:solidFill>
                  <a:srgbClr val="000000"/>
                </a:solidFill>
              </a:defRPr>
            </a:pPr>
            <a:r>
              <a:rPr sz="2400" dirty="0">
                <a:solidFill>
                  <a:schemeClr val="accent2"/>
                </a:solidFill>
                <a:latin typeface="Arial"/>
                <a:ea typeface="Arial"/>
                <a:cs typeface="Arial"/>
                <a:sym typeface="Arial"/>
              </a:rPr>
              <a:t>Try </a:t>
            </a:r>
            <a:r>
              <a:rPr sz="2400" dirty="0" smtClean="0">
                <a:solidFill>
                  <a:schemeClr val="accent2"/>
                </a:solidFill>
                <a:latin typeface="Arial"/>
                <a:ea typeface="Arial"/>
                <a:cs typeface="Arial"/>
                <a:sym typeface="Arial"/>
              </a:rPr>
              <a:t>different </a:t>
            </a:r>
            <a:r>
              <a:rPr sz="2400" dirty="0">
                <a:solidFill>
                  <a:schemeClr val="accent2"/>
                </a:solidFill>
                <a:latin typeface="Arial"/>
                <a:ea typeface="Arial"/>
                <a:cs typeface="Arial"/>
                <a:sym typeface="Arial"/>
              </a:rPr>
              <a:t>configurations to find your </a:t>
            </a:r>
            <a:r>
              <a:rPr sz="2400" dirty="0" smtClean="0">
                <a:solidFill>
                  <a:schemeClr val="accent2"/>
                </a:solidFill>
                <a:latin typeface="Arial"/>
                <a:ea typeface="Arial"/>
                <a:cs typeface="Arial"/>
                <a:sym typeface="Arial"/>
              </a:rPr>
              <a:t>optimal architecture</a:t>
            </a:r>
            <a:endParaRPr sz="2400" dirty="0">
              <a:solidFill>
                <a:schemeClr val="accent2"/>
              </a:solidFill>
              <a:latin typeface="Arial"/>
              <a:ea typeface="Arial"/>
              <a:cs typeface="Arial"/>
              <a:sym typeface="Arial"/>
            </a:endParaRPr>
          </a:p>
        </p:txBody>
      </p:sp>
      <p:sp>
        <p:nvSpPr>
          <p:cNvPr id="179" name="Shape 179"/>
          <p:cNvSpPr/>
          <p:nvPr/>
        </p:nvSpPr>
        <p:spPr>
          <a:xfrm>
            <a:off x="2580714" y="2076494"/>
            <a:ext cx="1617787" cy="147732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ctr">
              <a:lnSpc>
                <a:spcPct val="150000"/>
              </a:lnSpc>
              <a:defRPr>
                <a:solidFill>
                  <a:srgbClr val="000000"/>
                </a:solidFill>
              </a:defRPr>
            </a:pPr>
            <a:r>
              <a:rPr sz="2000" b="1" dirty="0">
                <a:solidFill>
                  <a:schemeClr val="accent1">
                    <a:lumMod val="75000"/>
                  </a:schemeClr>
                </a:solidFill>
                <a:latin typeface="Arial"/>
                <a:ea typeface="Arial"/>
                <a:cs typeface="Arial"/>
                <a:sym typeface="Arial"/>
              </a:rPr>
              <a:t>CPU</a:t>
            </a:r>
            <a:endParaRPr dirty="0">
              <a:solidFill>
                <a:schemeClr val="accent1">
                  <a:lumMod val="75000"/>
                </a:schemeClr>
              </a:solidFill>
              <a:latin typeface="Arial"/>
              <a:ea typeface="Arial"/>
              <a:cs typeface="Arial"/>
              <a:sym typeface="Arial"/>
            </a:endParaRPr>
          </a:p>
          <a:p>
            <a:pPr lvl="0" algn="ctr">
              <a:defRPr>
                <a:solidFill>
                  <a:srgbClr val="000000"/>
                </a:solidFill>
              </a:defRPr>
            </a:pPr>
            <a:r>
              <a:rPr sz="2000" dirty="0">
                <a:solidFill>
                  <a:schemeClr val="tx1">
                    <a:lumMod val="60000"/>
                    <a:lumOff val="40000"/>
                  </a:schemeClr>
                </a:solidFill>
                <a:latin typeface="Arial"/>
                <a:ea typeface="Arial"/>
                <a:cs typeface="Arial"/>
                <a:sym typeface="Arial"/>
              </a:rPr>
              <a:t>c3 family</a:t>
            </a:r>
            <a:endParaRPr dirty="0">
              <a:solidFill>
                <a:schemeClr val="tx1">
                  <a:lumMod val="60000"/>
                  <a:lumOff val="40000"/>
                </a:schemeClr>
              </a:solidFill>
              <a:latin typeface="Arial"/>
              <a:ea typeface="Arial"/>
              <a:cs typeface="Arial"/>
              <a:sym typeface="Arial"/>
            </a:endParaRPr>
          </a:p>
          <a:p>
            <a:pPr lvl="0" algn="ctr">
              <a:defRPr>
                <a:solidFill>
                  <a:srgbClr val="000000"/>
                </a:solidFill>
              </a:defRPr>
            </a:pPr>
            <a:r>
              <a:rPr sz="2000" dirty="0">
                <a:solidFill>
                  <a:schemeClr val="tx1">
                    <a:lumMod val="60000"/>
                    <a:lumOff val="40000"/>
                  </a:schemeClr>
                </a:solidFill>
                <a:latin typeface="Arial"/>
                <a:ea typeface="Arial"/>
                <a:cs typeface="Arial"/>
                <a:sym typeface="Arial"/>
              </a:rPr>
              <a:t>cc1.4xlarge</a:t>
            </a:r>
            <a:endParaRPr dirty="0">
              <a:solidFill>
                <a:schemeClr val="tx1">
                  <a:lumMod val="60000"/>
                  <a:lumOff val="40000"/>
                </a:schemeClr>
              </a:solidFill>
              <a:latin typeface="Arial"/>
              <a:ea typeface="Arial"/>
              <a:cs typeface="Arial"/>
              <a:sym typeface="Arial"/>
            </a:endParaRPr>
          </a:p>
          <a:p>
            <a:pPr lvl="0" algn="ctr">
              <a:defRPr>
                <a:solidFill>
                  <a:srgbClr val="000000"/>
                </a:solidFill>
              </a:defRPr>
            </a:pPr>
            <a:r>
              <a:rPr sz="2000" dirty="0">
                <a:solidFill>
                  <a:schemeClr val="tx1">
                    <a:lumMod val="60000"/>
                    <a:lumOff val="40000"/>
                  </a:schemeClr>
                </a:solidFill>
                <a:latin typeface="Arial"/>
                <a:ea typeface="Arial"/>
                <a:cs typeface="Arial"/>
                <a:sym typeface="Arial"/>
              </a:rPr>
              <a:t>cc2.8xlarge</a:t>
            </a:r>
          </a:p>
        </p:txBody>
      </p:sp>
      <p:sp>
        <p:nvSpPr>
          <p:cNvPr id="180" name="Shape 180"/>
          <p:cNvSpPr/>
          <p:nvPr/>
        </p:nvSpPr>
        <p:spPr>
          <a:xfrm>
            <a:off x="4936871" y="2076495"/>
            <a:ext cx="1472017" cy="116954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ctr">
              <a:lnSpc>
                <a:spcPct val="150000"/>
              </a:lnSpc>
              <a:defRPr>
                <a:solidFill>
                  <a:srgbClr val="000000"/>
                </a:solidFill>
              </a:defRPr>
            </a:pPr>
            <a:r>
              <a:rPr sz="2000" b="1" dirty="0">
                <a:solidFill>
                  <a:schemeClr val="accent1">
                    <a:lumMod val="75000"/>
                  </a:schemeClr>
                </a:solidFill>
                <a:latin typeface="Arial"/>
                <a:ea typeface="Arial"/>
                <a:cs typeface="Arial"/>
                <a:sym typeface="Arial"/>
              </a:rPr>
              <a:t>Memory</a:t>
            </a:r>
            <a:endParaRPr dirty="0">
              <a:solidFill>
                <a:schemeClr val="accent1">
                  <a:lumMod val="75000"/>
                </a:schemeClr>
              </a:solidFill>
              <a:latin typeface="Arial"/>
              <a:ea typeface="Arial"/>
              <a:cs typeface="Arial"/>
              <a:sym typeface="Arial"/>
            </a:endParaRPr>
          </a:p>
          <a:p>
            <a:pPr lvl="0" algn="ctr">
              <a:defRPr>
                <a:solidFill>
                  <a:srgbClr val="000000"/>
                </a:solidFill>
              </a:defRPr>
            </a:pPr>
            <a:r>
              <a:rPr sz="2000" dirty="0">
                <a:solidFill>
                  <a:schemeClr val="tx1">
                    <a:lumMod val="60000"/>
                    <a:lumOff val="40000"/>
                  </a:schemeClr>
                </a:solidFill>
                <a:latin typeface="Arial"/>
                <a:ea typeface="Arial"/>
                <a:cs typeface="Arial"/>
                <a:sym typeface="Arial"/>
              </a:rPr>
              <a:t>m2 family</a:t>
            </a:r>
            <a:endParaRPr dirty="0">
              <a:solidFill>
                <a:schemeClr val="tx1">
                  <a:lumMod val="60000"/>
                  <a:lumOff val="40000"/>
                </a:schemeClr>
              </a:solidFill>
              <a:latin typeface="Arial"/>
              <a:ea typeface="Arial"/>
              <a:cs typeface="Arial"/>
              <a:sym typeface="Arial"/>
            </a:endParaRPr>
          </a:p>
          <a:p>
            <a:pPr lvl="0" algn="ctr">
              <a:defRPr>
                <a:solidFill>
                  <a:srgbClr val="000000"/>
                </a:solidFill>
              </a:defRPr>
            </a:pPr>
            <a:r>
              <a:rPr sz="2000" dirty="0">
                <a:solidFill>
                  <a:schemeClr val="tx1">
                    <a:lumMod val="60000"/>
                    <a:lumOff val="40000"/>
                  </a:schemeClr>
                </a:solidFill>
                <a:latin typeface="Arial"/>
                <a:ea typeface="Arial"/>
                <a:cs typeface="Arial"/>
                <a:sym typeface="Arial"/>
              </a:rPr>
              <a:t>r3 family</a:t>
            </a:r>
          </a:p>
        </p:txBody>
      </p:sp>
      <p:sp>
        <p:nvSpPr>
          <p:cNvPr id="181" name="Shape 181"/>
          <p:cNvSpPr/>
          <p:nvPr/>
        </p:nvSpPr>
        <p:spPr>
          <a:xfrm>
            <a:off x="6973616" y="2076495"/>
            <a:ext cx="1523975" cy="116954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ctr">
              <a:lnSpc>
                <a:spcPct val="150000"/>
              </a:lnSpc>
              <a:defRPr>
                <a:solidFill>
                  <a:srgbClr val="000000"/>
                </a:solidFill>
              </a:defRPr>
            </a:pPr>
            <a:r>
              <a:rPr sz="2000" b="1" dirty="0" smtClean="0">
                <a:solidFill>
                  <a:schemeClr val="accent1">
                    <a:lumMod val="75000"/>
                  </a:schemeClr>
                </a:solidFill>
                <a:latin typeface="Arial"/>
                <a:ea typeface="Arial"/>
                <a:cs typeface="Arial"/>
                <a:sym typeface="Arial"/>
              </a:rPr>
              <a:t>Disk/IO</a:t>
            </a:r>
            <a:endParaRPr dirty="0">
              <a:solidFill>
                <a:schemeClr val="accent1">
                  <a:lumMod val="75000"/>
                </a:schemeClr>
              </a:solidFill>
              <a:latin typeface="Arial"/>
              <a:ea typeface="Arial"/>
              <a:cs typeface="Arial"/>
              <a:sym typeface="Arial"/>
            </a:endParaRPr>
          </a:p>
          <a:p>
            <a:pPr lvl="0" algn="ctr">
              <a:defRPr>
                <a:solidFill>
                  <a:srgbClr val="000000"/>
                </a:solidFill>
              </a:defRPr>
            </a:pPr>
            <a:r>
              <a:rPr lang="en-US" sz="2000" dirty="0" smtClean="0">
                <a:solidFill>
                  <a:schemeClr val="tx1">
                    <a:lumMod val="60000"/>
                    <a:lumOff val="40000"/>
                  </a:schemeClr>
                </a:solidFill>
                <a:latin typeface="Arial"/>
                <a:ea typeface="Arial"/>
                <a:cs typeface="Arial"/>
                <a:sym typeface="Arial"/>
              </a:rPr>
              <a:t>d2 family</a:t>
            </a:r>
            <a:endParaRPr dirty="0">
              <a:solidFill>
                <a:schemeClr val="tx1">
                  <a:lumMod val="60000"/>
                  <a:lumOff val="40000"/>
                </a:schemeClr>
              </a:solidFill>
              <a:latin typeface="Arial"/>
              <a:ea typeface="Arial"/>
              <a:cs typeface="Arial"/>
              <a:sym typeface="Arial"/>
            </a:endParaRPr>
          </a:p>
          <a:p>
            <a:pPr lvl="0" algn="ctr">
              <a:defRPr>
                <a:solidFill>
                  <a:srgbClr val="000000"/>
                </a:solidFill>
              </a:defRPr>
            </a:pPr>
            <a:r>
              <a:rPr sz="2000" dirty="0">
                <a:solidFill>
                  <a:schemeClr val="tx1">
                    <a:lumMod val="60000"/>
                    <a:lumOff val="40000"/>
                  </a:schemeClr>
                </a:solidFill>
                <a:latin typeface="Arial"/>
                <a:ea typeface="Arial"/>
                <a:cs typeface="Arial"/>
                <a:sym typeface="Arial"/>
              </a:rPr>
              <a:t>i2 family</a:t>
            </a:r>
          </a:p>
        </p:txBody>
      </p:sp>
      <p:sp>
        <p:nvSpPr>
          <p:cNvPr id="182" name="Shape 182"/>
          <p:cNvSpPr/>
          <p:nvPr/>
        </p:nvSpPr>
        <p:spPr>
          <a:xfrm>
            <a:off x="4438031" y="2044195"/>
            <a:ext cx="5866" cy="1650303"/>
          </a:xfrm>
          <a:prstGeom prst="line">
            <a:avLst/>
          </a:prstGeom>
          <a:ln w="25400">
            <a:solidFill>
              <a:srgbClr val="E98E31"/>
            </a:solidFill>
            <a:prstDash val="dash"/>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solidFill>
                <a:schemeClr val="tx1">
                  <a:lumMod val="60000"/>
                  <a:lumOff val="40000"/>
                </a:schemeClr>
              </a:solidFill>
            </a:endParaRPr>
          </a:p>
        </p:txBody>
      </p:sp>
      <p:sp>
        <p:nvSpPr>
          <p:cNvPr id="183" name="Shape 183"/>
          <p:cNvSpPr/>
          <p:nvPr/>
        </p:nvSpPr>
        <p:spPr>
          <a:xfrm>
            <a:off x="6718079" y="2047130"/>
            <a:ext cx="5866" cy="1650303"/>
          </a:xfrm>
          <a:prstGeom prst="line">
            <a:avLst/>
          </a:prstGeom>
          <a:ln w="25400">
            <a:solidFill>
              <a:srgbClr val="E98E31"/>
            </a:solidFill>
            <a:prstDash val="dash"/>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solidFill>
                <a:schemeClr val="tx1">
                  <a:lumMod val="60000"/>
                  <a:lumOff val="40000"/>
                </a:schemeClr>
              </a:solidFill>
            </a:endParaRPr>
          </a:p>
        </p:txBody>
      </p:sp>
      <p:sp>
        <p:nvSpPr>
          <p:cNvPr id="184" name="Shape 184"/>
          <p:cNvSpPr/>
          <p:nvPr/>
        </p:nvSpPr>
        <p:spPr>
          <a:xfrm>
            <a:off x="2155312" y="2044192"/>
            <a:ext cx="5865" cy="1650304"/>
          </a:xfrm>
          <a:prstGeom prst="line">
            <a:avLst/>
          </a:prstGeom>
          <a:ln w="25400">
            <a:solidFill>
              <a:srgbClr val="E98E31"/>
            </a:solidFill>
            <a:prstDash val="dash"/>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a:solidFill>
                <a:schemeClr val="tx1">
                  <a:lumMod val="60000"/>
                  <a:lumOff val="40000"/>
                </a:schemeClr>
              </a:solidFill>
            </a:endParaRPr>
          </a:p>
        </p:txBody>
      </p:sp>
      <p:sp>
        <p:nvSpPr>
          <p:cNvPr id="185" name="Shape 185"/>
          <p:cNvSpPr/>
          <p:nvPr/>
        </p:nvSpPr>
        <p:spPr>
          <a:xfrm>
            <a:off x="410538" y="2069029"/>
            <a:ext cx="1617788" cy="116954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ctr">
              <a:lnSpc>
                <a:spcPct val="150000"/>
              </a:lnSpc>
              <a:defRPr>
                <a:solidFill>
                  <a:srgbClr val="000000"/>
                </a:solidFill>
              </a:defRPr>
            </a:pPr>
            <a:r>
              <a:rPr sz="2000" b="1" dirty="0">
                <a:solidFill>
                  <a:schemeClr val="accent1">
                    <a:lumMod val="75000"/>
                  </a:schemeClr>
                </a:solidFill>
                <a:latin typeface="Arial"/>
                <a:ea typeface="Arial"/>
                <a:cs typeface="Arial"/>
                <a:sym typeface="Arial"/>
              </a:rPr>
              <a:t>General</a:t>
            </a:r>
            <a:endParaRPr dirty="0">
              <a:solidFill>
                <a:schemeClr val="accent1">
                  <a:lumMod val="75000"/>
                </a:schemeClr>
              </a:solidFill>
              <a:latin typeface="Arial"/>
              <a:ea typeface="Arial"/>
              <a:cs typeface="Arial"/>
              <a:sym typeface="Arial"/>
            </a:endParaRPr>
          </a:p>
          <a:p>
            <a:pPr lvl="0" algn="ctr">
              <a:defRPr>
                <a:solidFill>
                  <a:srgbClr val="000000"/>
                </a:solidFill>
              </a:defRPr>
            </a:pPr>
            <a:r>
              <a:rPr sz="2000" dirty="0">
                <a:solidFill>
                  <a:schemeClr val="tx1">
                    <a:lumMod val="60000"/>
                    <a:lumOff val="40000"/>
                  </a:schemeClr>
                </a:solidFill>
                <a:latin typeface="Arial"/>
                <a:ea typeface="Arial"/>
                <a:cs typeface="Arial"/>
                <a:sym typeface="Arial"/>
              </a:rPr>
              <a:t>m1 family</a:t>
            </a:r>
            <a:endParaRPr dirty="0">
              <a:solidFill>
                <a:schemeClr val="tx1">
                  <a:lumMod val="60000"/>
                  <a:lumOff val="40000"/>
                </a:schemeClr>
              </a:solidFill>
              <a:latin typeface="Arial"/>
              <a:ea typeface="Arial"/>
              <a:cs typeface="Arial"/>
              <a:sym typeface="Arial"/>
            </a:endParaRPr>
          </a:p>
          <a:p>
            <a:pPr lvl="0" algn="ctr">
              <a:defRPr>
                <a:solidFill>
                  <a:srgbClr val="000000"/>
                </a:solidFill>
              </a:defRPr>
            </a:pPr>
            <a:r>
              <a:rPr sz="2000" dirty="0">
                <a:solidFill>
                  <a:schemeClr val="tx1">
                    <a:lumMod val="60000"/>
                    <a:lumOff val="40000"/>
                  </a:schemeClr>
                </a:solidFill>
                <a:latin typeface="Arial"/>
                <a:ea typeface="Arial"/>
                <a:cs typeface="Arial"/>
                <a:sym typeface="Arial"/>
              </a:rPr>
              <a:t>m3 family</a:t>
            </a:r>
          </a:p>
        </p:txBody>
      </p:sp>
      <p:sp>
        <p:nvSpPr>
          <p:cNvPr id="3" name="Title 2"/>
          <p:cNvSpPr>
            <a:spLocks noGrp="1"/>
          </p:cNvSpPr>
          <p:nvPr>
            <p:ph type="title"/>
          </p:nvPr>
        </p:nvSpPr>
        <p:spPr/>
        <p:txBody>
          <a:bodyPr/>
          <a:lstStyle/>
          <a:p>
            <a:r>
              <a:rPr lang="en-US" dirty="0"/>
              <a:t>Choose your instance types</a:t>
            </a:r>
          </a:p>
        </p:txBody>
      </p:sp>
      <p:sp>
        <p:nvSpPr>
          <p:cNvPr id="2" name="TextBox 1"/>
          <p:cNvSpPr txBox="1"/>
          <p:nvPr/>
        </p:nvSpPr>
        <p:spPr>
          <a:xfrm>
            <a:off x="585423" y="3664481"/>
            <a:ext cx="8102009" cy="8309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400" b="1" dirty="0" smtClean="0">
                <a:solidFill>
                  <a:srgbClr val="000000"/>
                </a:solidFill>
              </a:rPr>
              <a:t>Batch			  Machine		   Spark and		    Large </a:t>
            </a:r>
          </a:p>
          <a:p>
            <a:pPr marL="0" marR="0" indent="0" algn="l" defTabSz="457200" rtl="0" fontAlgn="auto" latinLnBrk="1" hangingPunct="0">
              <a:lnSpc>
                <a:spcPct val="100000"/>
              </a:lnSpc>
              <a:spcBef>
                <a:spcPts val="0"/>
              </a:spcBef>
              <a:spcAft>
                <a:spcPts val="0"/>
              </a:spcAft>
              <a:buClrTx/>
              <a:buSzTx/>
              <a:buFontTx/>
              <a:buNone/>
              <a:tabLst/>
            </a:pPr>
            <a:r>
              <a:rPr lang="en-US" sz="2400" b="1" dirty="0" smtClean="0">
                <a:solidFill>
                  <a:srgbClr val="000000"/>
                </a:solidFill>
              </a:rPr>
              <a:t>process		  learning		        interactive	         HDFS</a:t>
            </a:r>
          </a:p>
        </p:txBody>
      </p:sp>
    </p:spTree>
    <p:extLst>
      <p:ext uri="{BB962C8B-B14F-4D97-AF65-F5344CB8AC3E}">
        <p14:creationId xmlns:p14="http://schemas.microsoft.com/office/powerpoint/2010/main" val="221971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image39.png"/>
          <p:cNvPicPr/>
          <p:nvPr/>
        </p:nvPicPr>
        <p:blipFill>
          <a:blip r:embed="rId2">
            <a:extLst/>
          </a:blip>
          <a:stretch>
            <a:fillRect/>
          </a:stretch>
        </p:blipFill>
        <p:spPr>
          <a:xfrm>
            <a:off x="1333380" y="2024915"/>
            <a:ext cx="381002" cy="393702"/>
          </a:xfrm>
          <a:prstGeom prst="rect">
            <a:avLst/>
          </a:prstGeom>
          <a:ln w="12700">
            <a:miter lim="400000"/>
          </a:ln>
        </p:spPr>
      </p:pic>
      <p:pic>
        <p:nvPicPr>
          <p:cNvPr id="255" name="image39.png"/>
          <p:cNvPicPr/>
          <p:nvPr/>
        </p:nvPicPr>
        <p:blipFill>
          <a:blip r:embed="rId2">
            <a:extLst/>
          </a:blip>
          <a:stretch>
            <a:fillRect/>
          </a:stretch>
        </p:blipFill>
        <p:spPr>
          <a:xfrm>
            <a:off x="1333380" y="2659915"/>
            <a:ext cx="381002" cy="393702"/>
          </a:xfrm>
          <a:prstGeom prst="rect">
            <a:avLst/>
          </a:prstGeom>
          <a:ln w="12700">
            <a:miter lim="400000"/>
          </a:ln>
        </p:spPr>
      </p:pic>
      <p:pic>
        <p:nvPicPr>
          <p:cNvPr id="256" name="image39.png"/>
          <p:cNvPicPr/>
          <p:nvPr/>
        </p:nvPicPr>
        <p:blipFill>
          <a:blip r:embed="rId2">
            <a:extLst/>
          </a:blip>
          <a:stretch>
            <a:fillRect/>
          </a:stretch>
        </p:blipFill>
        <p:spPr>
          <a:xfrm>
            <a:off x="1333380" y="3294917"/>
            <a:ext cx="381002" cy="393702"/>
          </a:xfrm>
          <a:prstGeom prst="rect">
            <a:avLst/>
          </a:prstGeom>
          <a:ln w="12700">
            <a:miter lim="400000"/>
          </a:ln>
        </p:spPr>
      </p:pic>
      <p:pic>
        <p:nvPicPr>
          <p:cNvPr id="257" name="image39.png"/>
          <p:cNvPicPr/>
          <p:nvPr/>
        </p:nvPicPr>
        <p:blipFill>
          <a:blip r:embed="rId2">
            <a:extLst/>
          </a:blip>
          <a:stretch>
            <a:fillRect/>
          </a:stretch>
        </p:blipFill>
        <p:spPr>
          <a:xfrm>
            <a:off x="1333380" y="3928328"/>
            <a:ext cx="381002" cy="395289"/>
          </a:xfrm>
          <a:prstGeom prst="rect">
            <a:avLst/>
          </a:prstGeom>
          <a:ln w="12700">
            <a:miter lim="400000"/>
          </a:ln>
        </p:spPr>
      </p:pic>
      <p:sp>
        <p:nvSpPr>
          <p:cNvPr id="258" name="Shape 258"/>
          <p:cNvSpPr/>
          <p:nvPr/>
        </p:nvSpPr>
        <p:spPr>
          <a:xfrm>
            <a:off x="341217" y="839414"/>
            <a:ext cx="8707343"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defRPr>
                <a:solidFill>
                  <a:srgbClr val="000000"/>
                </a:solidFill>
              </a:defRPr>
            </a:pPr>
            <a:r>
              <a:rPr sz="2800" dirty="0">
                <a:solidFill>
                  <a:schemeClr val="accent2"/>
                </a:solidFill>
                <a:latin typeface="Arial"/>
                <a:ea typeface="Arial"/>
                <a:cs typeface="Arial"/>
                <a:sym typeface="Arial"/>
              </a:rPr>
              <a:t>Easy to </a:t>
            </a:r>
            <a:r>
              <a:rPr sz="2800" dirty="0" smtClean="0">
                <a:solidFill>
                  <a:schemeClr val="accent2"/>
                </a:solidFill>
                <a:latin typeface="Arial"/>
                <a:ea typeface="Arial"/>
                <a:cs typeface="Arial"/>
                <a:sym typeface="Arial"/>
              </a:rPr>
              <a:t>add</a:t>
            </a:r>
            <a:r>
              <a:rPr lang="en-US" sz="2800" dirty="0" smtClean="0">
                <a:solidFill>
                  <a:schemeClr val="accent2"/>
                </a:solidFill>
                <a:latin typeface="Arial"/>
                <a:ea typeface="Arial"/>
                <a:cs typeface="Arial"/>
                <a:sym typeface="Arial"/>
              </a:rPr>
              <a:t>/</a:t>
            </a:r>
            <a:r>
              <a:rPr sz="2800" dirty="0" smtClean="0">
                <a:solidFill>
                  <a:schemeClr val="accent2"/>
                </a:solidFill>
                <a:latin typeface="Arial"/>
                <a:ea typeface="Arial"/>
                <a:cs typeface="Arial"/>
                <a:sym typeface="Arial"/>
              </a:rPr>
              <a:t>remove </a:t>
            </a:r>
            <a:r>
              <a:rPr sz="2800" dirty="0">
                <a:solidFill>
                  <a:schemeClr val="accent2"/>
                </a:solidFill>
                <a:latin typeface="Arial"/>
                <a:ea typeface="Arial"/>
                <a:cs typeface="Arial"/>
                <a:sym typeface="Arial"/>
              </a:rPr>
              <a:t>compute </a:t>
            </a:r>
            <a:r>
              <a:rPr sz="2800" dirty="0" smtClean="0">
                <a:solidFill>
                  <a:schemeClr val="accent2"/>
                </a:solidFill>
                <a:latin typeface="Arial"/>
                <a:ea typeface="Arial"/>
                <a:cs typeface="Arial"/>
                <a:sym typeface="Arial"/>
              </a:rPr>
              <a:t>capacity </a:t>
            </a:r>
            <a:r>
              <a:rPr lang="en-US" sz="2800" dirty="0" smtClean="0">
                <a:solidFill>
                  <a:schemeClr val="accent2"/>
                </a:solidFill>
                <a:latin typeface="Arial"/>
                <a:ea typeface="Arial"/>
                <a:cs typeface="Arial"/>
                <a:sym typeface="Arial"/>
              </a:rPr>
              <a:t>to </a:t>
            </a:r>
            <a:r>
              <a:rPr sz="2800" dirty="0" smtClean="0">
                <a:solidFill>
                  <a:schemeClr val="accent2"/>
                </a:solidFill>
                <a:latin typeface="Arial"/>
                <a:ea typeface="Arial"/>
                <a:cs typeface="Arial"/>
                <a:sym typeface="Arial"/>
              </a:rPr>
              <a:t>your cluster</a:t>
            </a:r>
            <a:endParaRPr sz="2800" dirty="0">
              <a:solidFill>
                <a:schemeClr val="accent2"/>
              </a:solidFill>
              <a:latin typeface="Arial"/>
              <a:ea typeface="Arial"/>
              <a:cs typeface="Arial"/>
              <a:sym typeface="Arial"/>
            </a:endParaRPr>
          </a:p>
        </p:txBody>
      </p:sp>
      <p:pic>
        <p:nvPicPr>
          <p:cNvPr id="259" name="image39.png"/>
          <p:cNvPicPr/>
          <p:nvPr/>
        </p:nvPicPr>
        <p:blipFill>
          <a:blip r:embed="rId2">
            <a:extLst/>
          </a:blip>
          <a:stretch>
            <a:fillRect/>
          </a:stretch>
        </p:blipFill>
        <p:spPr>
          <a:xfrm>
            <a:off x="4885273" y="2013841"/>
            <a:ext cx="381002" cy="393702"/>
          </a:xfrm>
          <a:prstGeom prst="rect">
            <a:avLst/>
          </a:prstGeom>
          <a:ln w="12700">
            <a:miter lim="400000"/>
          </a:ln>
        </p:spPr>
      </p:pic>
      <p:pic>
        <p:nvPicPr>
          <p:cNvPr id="260" name="image39.png"/>
          <p:cNvPicPr/>
          <p:nvPr/>
        </p:nvPicPr>
        <p:blipFill>
          <a:blip r:embed="rId2">
            <a:extLst/>
          </a:blip>
          <a:stretch>
            <a:fillRect/>
          </a:stretch>
        </p:blipFill>
        <p:spPr>
          <a:xfrm>
            <a:off x="4885273" y="2648841"/>
            <a:ext cx="381002" cy="393702"/>
          </a:xfrm>
          <a:prstGeom prst="rect">
            <a:avLst/>
          </a:prstGeom>
          <a:ln w="12700">
            <a:miter lim="400000"/>
          </a:ln>
        </p:spPr>
      </p:pic>
      <p:pic>
        <p:nvPicPr>
          <p:cNvPr id="261" name="image39.png"/>
          <p:cNvPicPr/>
          <p:nvPr/>
        </p:nvPicPr>
        <p:blipFill>
          <a:blip r:embed="rId2">
            <a:extLst/>
          </a:blip>
          <a:stretch>
            <a:fillRect/>
          </a:stretch>
        </p:blipFill>
        <p:spPr>
          <a:xfrm>
            <a:off x="4885273" y="3283842"/>
            <a:ext cx="381002" cy="393702"/>
          </a:xfrm>
          <a:prstGeom prst="rect">
            <a:avLst/>
          </a:prstGeom>
          <a:ln w="12700">
            <a:miter lim="400000"/>
          </a:ln>
        </p:spPr>
      </p:pic>
      <p:pic>
        <p:nvPicPr>
          <p:cNvPr id="262" name="image39.png"/>
          <p:cNvPicPr/>
          <p:nvPr/>
        </p:nvPicPr>
        <p:blipFill>
          <a:blip r:embed="rId2">
            <a:extLst/>
          </a:blip>
          <a:stretch>
            <a:fillRect/>
          </a:stretch>
        </p:blipFill>
        <p:spPr>
          <a:xfrm>
            <a:off x="4885273" y="3917255"/>
            <a:ext cx="381002" cy="395289"/>
          </a:xfrm>
          <a:prstGeom prst="rect">
            <a:avLst/>
          </a:prstGeom>
          <a:ln w="12700">
            <a:miter lim="400000"/>
          </a:ln>
        </p:spPr>
      </p:pic>
      <p:pic>
        <p:nvPicPr>
          <p:cNvPr id="263" name="image39.png"/>
          <p:cNvPicPr/>
          <p:nvPr/>
        </p:nvPicPr>
        <p:blipFill>
          <a:blip r:embed="rId2">
            <a:extLst/>
          </a:blip>
          <a:stretch>
            <a:fillRect/>
          </a:stretch>
        </p:blipFill>
        <p:spPr>
          <a:xfrm>
            <a:off x="4250273" y="2013841"/>
            <a:ext cx="381002" cy="393702"/>
          </a:xfrm>
          <a:prstGeom prst="rect">
            <a:avLst/>
          </a:prstGeom>
          <a:ln w="12700">
            <a:miter lim="400000"/>
          </a:ln>
        </p:spPr>
      </p:pic>
      <p:pic>
        <p:nvPicPr>
          <p:cNvPr id="264" name="image39.png"/>
          <p:cNvPicPr/>
          <p:nvPr/>
        </p:nvPicPr>
        <p:blipFill>
          <a:blip r:embed="rId2">
            <a:extLst/>
          </a:blip>
          <a:stretch>
            <a:fillRect/>
          </a:stretch>
        </p:blipFill>
        <p:spPr>
          <a:xfrm>
            <a:off x="4250273" y="2648841"/>
            <a:ext cx="381002" cy="393702"/>
          </a:xfrm>
          <a:prstGeom prst="rect">
            <a:avLst/>
          </a:prstGeom>
          <a:ln w="12700">
            <a:miter lim="400000"/>
          </a:ln>
        </p:spPr>
      </p:pic>
      <p:pic>
        <p:nvPicPr>
          <p:cNvPr id="265" name="image39.png"/>
          <p:cNvPicPr/>
          <p:nvPr/>
        </p:nvPicPr>
        <p:blipFill>
          <a:blip r:embed="rId2">
            <a:extLst/>
          </a:blip>
          <a:stretch>
            <a:fillRect/>
          </a:stretch>
        </p:blipFill>
        <p:spPr>
          <a:xfrm>
            <a:off x="4250273" y="3283842"/>
            <a:ext cx="381002" cy="393702"/>
          </a:xfrm>
          <a:prstGeom prst="rect">
            <a:avLst/>
          </a:prstGeom>
          <a:ln w="12700">
            <a:miter lim="400000"/>
          </a:ln>
        </p:spPr>
      </p:pic>
      <p:pic>
        <p:nvPicPr>
          <p:cNvPr id="266" name="image39.png"/>
          <p:cNvPicPr/>
          <p:nvPr/>
        </p:nvPicPr>
        <p:blipFill>
          <a:blip r:embed="rId2">
            <a:extLst/>
          </a:blip>
          <a:stretch>
            <a:fillRect/>
          </a:stretch>
        </p:blipFill>
        <p:spPr>
          <a:xfrm>
            <a:off x="4250273" y="3917255"/>
            <a:ext cx="381002" cy="395289"/>
          </a:xfrm>
          <a:prstGeom prst="rect">
            <a:avLst/>
          </a:prstGeom>
          <a:ln w="12700">
            <a:miter lim="400000"/>
          </a:ln>
        </p:spPr>
      </p:pic>
      <p:pic>
        <p:nvPicPr>
          <p:cNvPr id="267" name="image39.png"/>
          <p:cNvPicPr/>
          <p:nvPr/>
        </p:nvPicPr>
        <p:blipFill>
          <a:blip r:embed="rId2">
            <a:extLst/>
          </a:blip>
          <a:stretch>
            <a:fillRect/>
          </a:stretch>
        </p:blipFill>
        <p:spPr>
          <a:xfrm>
            <a:off x="3615273" y="2013841"/>
            <a:ext cx="381002" cy="393702"/>
          </a:xfrm>
          <a:prstGeom prst="rect">
            <a:avLst/>
          </a:prstGeom>
          <a:ln w="12700">
            <a:miter lim="400000"/>
          </a:ln>
        </p:spPr>
      </p:pic>
      <p:pic>
        <p:nvPicPr>
          <p:cNvPr id="268" name="image39.png"/>
          <p:cNvPicPr/>
          <p:nvPr/>
        </p:nvPicPr>
        <p:blipFill>
          <a:blip r:embed="rId2">
            <a:extLst/>
          </a:blip>
          <a:stretch>
            <a:fillRect/>
          </a:stretch>
        </p:blipFill>
        <p:spPr>
          <a:xfrm>
            <a:off x="3615273" y="2648841"/>
            <a:ext cx="381002" cy="393702"/>
          </a:xfrm>
          <a:prstGeom prst="rect">
            <a:avLst/>
          </a:prstGeom>
          <a:ln w="12700">
            <a:miter lim="400000"/>
          </a:ln>
        </p:spPr>
      </p:pic>
      <p:pic>
        <p:nvPicPr>
          <p:cNvPr id="269" name="image39.png"/>
          <p:cNvPicPr/>
          <p:nvPr/>
        </p:nvPicPr>
        <p:blipFill>
          <a:blip r:embed="rId2">
            <a:extLst/>
          </a:blip>
          <a:stretch>
            <a:fillRect/>
          </a:stretch>
        </p:blipFill>
        <p:spPr>
          <a:xfrm>
            <a:off x="3615273" y="3283842"/>
            <a:ext cx="381002" cy="393702"/>
          </a:xfrm>
          <a:prstGeom prst="rect">
            <a:avLst/>
          </a:prstGeom>
          <a:ln w="12700">
            <a:miter lim="400000"/>
          </a:ln>
        </p:spPr>
      </p:pic>
      <p:pic>
        <p:nvPicPr>
          <p:cNvPr id="270" name="image39.png"/>
          <p:cNvPicPr/>
          <p:nvPr/>
        </p:nvPicPr>
        <p:blipFill>
          <a:blip r:embed="rId2">
            <a:extLst/>
          </a:blip>
          <a:stretch>
            <a:fillRect/>
          </a:stretch>
        </p:blipFill>
        <p:spPr>
          <a:xfrm>
            <a:off x="3615273" y="3917255"/>
            <a:ext cx="381002" cy="395289"/>
          </a:xfrm>
          <a:prstGeom prst="rect">
            <a:avLst/>
          </a:prstGeom>
          <a:ln w="12700">
            <a:miter lim="400000"/>
          </a:ln>
        </p:spPr>
      </p:pic>
      <p:pic>
        <p:nvPicPr>
          <p:cNvPr id="271" name="image39.png"/>
          <p:cNvPicPr/>
          <p:nvPr/>
        </p:nvPicPr>
        <p:blipFill>
          <a:blip r:embed="rId2">
            <a:extLst/>
          </a:blip>
          <a:stretch>
            <a:fillRect/>
          </a:stretch>
        </p:blipFill>
        <p:spPr>
          <a:xfrm>
            <a:off x="5520273" y="2013841"/>
            <a:ext cx="381002" cy="393702"/>
          </a:xfrm>
          <a:prstGeom prst="rect">
            <a:avLst/>
          </a:prstGeom>
          <a:ln w="12700">
            <a:miter lim="400000"/>
          </a:ln>
        </p:spPr>
      </p:pic>
      <p:pic>
        <p:nvPicPr>
          <p:cNvPr id="272" name="image39.png"/>
          <p:cNvPicPr/>
          <p:nvPr/>
        </p:nvPicPr>
        <p:blipFill>
          <a:blip r:embed="rId2">
            <a:extLst/>
          </a:blip>
          <a:stretch>
            <a:fillRect/>
          </a:stretch>
        </p:blipFill>
        <p:spPr>
          <a:xfrm>
            <a:off x="5520273" y="2648841"/>
            <a:ext cx="381002" cy="393702"/>
          </a:xfrm>
          <a:prstGeom prst="rect">
            <a:avLst/>
          </a:prstGeom>
          <a:ln w="12700">
            <a:miter lim="400000"/>
          </a:ln>
        </p:spPr>
      </p:pic>
      <p:pic>
        <p:nvPicPr>
          <p:cNvPr id="273" name="image39.png"/>
          <p:cNvPicPr/>
          <p:nvPr/>
        </p:nvPicPr>
        <p:blipFill>
          <a:blip r:embed="rId2">
            <a:extLst/>
          </a:blip>
          <a:stretch>
            <a:fillRect/>
          </a:stretch>
        </p:blipFill>
        <p:spPr>
          <a:xfrm>
            <a:off x="5520273" y="3283842"/>
            <a:ext cx="381002" cy="393702"/>
          </a:xfrm>
          <a:prstGeom prst="rect">
            <a:avLst/>
          </a:prstGeom>
          <a:ln w="12700">
            <a:miter lim="400000"/>
          </a:ln>
        </p:spPr>
      </p:pic>
      <p:pic>
        <p:nvPicPr>
          <p:cNvPr id="274" name="image39.png"/>
          <p:cNvPicPr/>
          <p:nvPr/>
        </p:nvPicPr>
        <p:blipFill>
          <a:blip r:embed="rId2">
            <a:extLst/>
          </a:blip>
          <a:stretch>
            <a:fillRect/>
          </a:stretch>
        </p:blipFill>
        <p:spPr>
          <a:xfrm>
            <a:off x="5520273" y="3917255"/>
            <a:ext cx="381002" cy="395289"/>
          </a:xfrm>
          <a:prstGeom prst="rect">
            <a:avLst/>
          </a:prstGeom>
          <a:ln w="12700">
            <a:miter lim="400000"/>
          </a:ln>
        </p:spPr>
      </p:pic>
      <p:grpSp>
        <p:nvGrpSpPr>
          <p:cNvPr id="277" name="Group 277"/>
          <p:cNvGrpSpPr/>
          <p:nvPr/>
        </p:nvGrpSpPr>
        <p:grpSpPr>
          <a:xfrm>
            <a:off x="6663256" y="2640374"/>
            <a:ext cx="1955803" cy="1110363"/>
            <a:chOff x="0" y="-2"/>
            <a:chExt cx="1955801" cy="1110362"/>
          </a:xfrm>
        </p:grpSpPr>
        <p:sp>
          <p:nvSpPr>
            <p:cNvPr id="275" name="Shape 275"/>
            <p:cNvSpPr/>
            <p:nvPr/>
          </p:nvSpPr>
          <p:spPr>
            <a:xfrm>
              <a:off x="0" y="-2"/>
              <a:ext cx="1955801" cy="1110362"/>
            </a:xfrm>
            <a:prstGeom prst="rect">
              <a:avLst/>
            </a:prstGeom>
            <a:noFill/>
            <a:ln w="22225" cap="flat">
              <a:solidFill>
                <a:srgbClr val="191919"/>
              </a:solidFill>
              <a:prstDash val="sysDash"/>
              <a:miter lim="800000"/>
            </a:ln>
            <a:effectLst/>
          </p:spPr>
          <p:txBody>
            <a:bodyPr wrap="square" lIns="0" tIns="0" rIns="0" bIns="0" numCol="1" anchor="ctr">
              <a:noAutofit/>
            </a:bodyPr>
            <a:lstStyle/>
            <a:p>
              <a:pPr lvl="0">
                <a:defRPr sz="2100">
                  <a:solidFill>
                    <a:srgbClr val="191919"/>
                  </a:solidFill>
                  <a:latin typeface="Arial"/>
                  <a:ea typeface="Arial"/>
                  <a:cs typeface="Arial"/>
                  <a:sym typeface="Arial"/>
                </a:defRPr>
              </a:pPr>
              <a:endParaRPr>
                <a:solidFill>
                  <a:schemeClr val="accent2"/>
                </a:solidFill>
              </a:endParaRPr>
            </a:p>
          </p:txBody>
        </p:sp>
        <p:sp>
          <p:nvSpPr>
            <p:cNvPr id="276" name="Shape 276"/>
            <p:cNvSpPr/>
            <p:nvPr/>
          </p:nvSpPr>
          <p:spPr>
            <a:xfrm>
              <a:off x="0" y="19135"/>
              <a:ext cx="1955801" cy="10720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lvl="0" algn="ctr">
                <a:defRPr>
                  <a:solidFill>
                    <a:srgbClr val="000000"/>
                  </a:solidFill>
                </a:defRPr>
              </a:pPr>
              <a:r>
                <a:rPr sz="2100" dirty="0">
                  <a:solidFill>
                    <a:schemeClr val="accent2"/>
                  </a:solidFill>
                  <a:latin typeface="Arial"/>
                  <a:ea typeface="Arial"/>
                  <a:cs typeface="Arial"/>
                  <a:sym typeface="Arial"/>
                </a:rPr>
                <a:t>Match compute </a:t>
              </a:r>
              <a:br>
                <a:rPr sz="2100" dirty="0">
                  <a:solidFill>
                    <a:schemeClr val="accent2"/>
                  </a:solidFill>
                  <a:latin typeface="Arial"/>
                  <a:ea typeface="Arial"/>
                  <a:cs typeface="Arial"/>
                  <a:sym typeface="Arial"/>
                </a:rPr>
              </a:br>
              <a:r>
                <a:rPr sz="2100" dirty="0">
                  <a:solidFill>
                    <a:schemeClr val="accent2"/>
                  </a:solidFill>
                  <a:latin typeface="Arial"/>
                  <a:ea typeface="Arial"/>
                  <a:cs typeface="Arial"/>
                  <a:sym typeface="Arial"/>
                </a:rPr>
                <a:t>demands with cluster </a:t>
              </a:r>
              <a:r>
                <a:rPr sz="2100" dirty="0" smtClean="0">
                  <a:solidFill>
                    <a:schemeClr val="accent2"/>
                  </a:solidFill>
                  <a:latin typeface="Arial"/>
                  <a:ea typeface="Arial"/>
                  <a:cs typeface="Arial"/>
                  <a:sym typeface="Arial"/>
                </a:rPr>
                <a:t>sizing</a:t>
              </a:r>
              <a:endParaRPr sz="2100" dirty="0">
                <a:solidFill>
                  <a:schemeClr val="accent2"/>
                </a:solidFill>
                <a:latin typeface="Arial"/>
                <a:ea typeface="Arial"/>
                <a:cs typeface="Arial"/>
                <a:sym typeface="Arial"/>
              </a:endParaRPr>
            </a:p>
          </p:txBody>
        </p:sp>
      </p:grpSp>
      <p:sp>
        <p:nvSpPr>
          <p:cNvPr id="278" name="Shape 278"/>
          <p:cNvSpPr/>
          <p:nvPr/>
        </p:nvSpPr>
        <p:spPr>
          <a:xfrm>
            <a:off x="2167470" y="2958370"/>
            <a:ext cx="1058310" cy="438152"/>
          </a:xfrm>
          <a:prstGeom prst="leftRightArrow">
            <a:avLst>
              <a:gd name="adj1" fmla="val 50000"/>
              <a:gd name="adj2" fmla="val 50000"/>
            </a:avLst>
          </a:prstGeom>
          <a:gradFill>
            <a:gsLst>
              <a:gs pos="0">
                <a:srgbClr val="FF8E1B"/>
              </a:gs>
              <a:gs pos="100000">
                <a:srgbClr val="FFCDB2"/>
              </a:gs>
            </a:gsLst>
            <a:lin ang="16200000"/>
          </a:gradFill>
          <a:ln>
            <a:solidFill>
              <a:srgbClr val="E88B2B"/>
            </a:solidFill>
          </a:ln>
          <a:effectLst>
            <a:outerShdw blurRad="38100" dist="23000" dir="5400000" rotWithShape="0">
              <a:srgbClr val="000000">
                <a:alpha val="35000"/>
              </a:srgbClr>
            </a:outerShdw>
          </a:effectLst>
        </p:spPr>
        <p:txBody>
          <a:bodyPr lIns="0" tIns="0" rIns="0" bIns="0" anchor="ctr"/>
          <a:lstStyle/>
          <a:p>
            <a:pPr lvl="0" algn="ctr">
              <a:defRPr>
                <a:solidFill>
                  <a:srgbClr val="FFFFFF"/>
                </a:solidFill>
                <a:latin typeface="Arial"/>
                <a:ea typeface="Arial"/>
                <a:cs typeface="Arial"/>
                <a:sym typeface="Arial"/>
              </a:defRPr>
            </a:pPr>
            <a:endParaRPr>
              <a:solidFill>
                <a:schemeClr val="accent2"/>
              </a:solidFill>
            </a:endParaRPr>
          </a:p>
        </p:txBody>
      </p:sp>
      <p:sp>
        <p:nvSpPr>
          <p:cNvPr id="2" name="Title 1"/>
          <p:cNvSpPr>
            <a:spLocks noGrp="1"/>
          </p:cNvSpPr>
          <p:nvPr>
            <p:ph type="title"/>
          </p:nvPr>
        </p:nvSpPr>
        <p:spPr/>
        <p:txBody>
          <a:bodyPr>
            <a:normAutofit fontScale="90000"/>
          </a:bodyPr>
          <a:lstStyle/>
          <a:p>
            <a:r>
              <a:rPr lang="en-US" dirty="0"/>
              <a:t>Resizable clusters</a:t>
            </a:r>
            <a:br>
              <a:rPr lang="en-US" dirty="0"/>
            </a:br>
            <a:endParaRPr lang="en-US" dirty="0"/>
          </a:p>
        </p:txBody>
      </p:sp>
    </p:spTree>
    <p:extLst>
      <p:ext uri="{BB962C8B-B14F-4D97-AF65-F5344CB8AC3E}">
        <p14:creationId xmlns:p14="http://schemas.microsoft.com/office/powerpoint/2010/main" val="122663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p:nvPr/>
        </p:nvSpPr>
        <p:spPr>
          <a:xfrm>
            <a:off x="4570010" y="1901593"/>
            <a:ext cx="1285337" cy="2536170"/>
          </a:xfrm>
          <a:prstGeom prst="rect">
            <a:avLst/>
          </a:prstGeom>
          <a:solidFill>
            <a:schemeClr val="bg1">
              <a:lumMod val="85000"/>
            </a:schemeClr>
          </a:solidFill>
          <a:ln w="12700">
            <a:miter lim="400000"/>
          </a:ln>
        </p:spPr>
        <p:txBody>
          <a:bodyPr lIns="0" tIns="0" rIns="0" bIns="0" anchor="ctr"/>
          <a:lstStyle/>
          <a:p>
            <a:pPr lvl="0" algn="ctr">
              <a:defRPr>
                <a:solidFill>
                  <a:srgbClr val="FFFFFF"/>
                </a:solidFill>
                <a:latin typeface="Arial"/>
                <a:ea typeface="Arial"/>
                <a:cs typeface="Arial"/>
                <a:sym typeface="Arial"/>
              </a:defRPr>
            </a:pPr>
            <a:endParaRPr/>
          </a:p>
        </p:txBody>
      </p:sp>
      <p:pic>
        <p:nvPicPr>
          <p:cNvPr id="282" name="image39.png"/>
          <p:cNvPicPr/>
          <p:nvPr/>
        </p:nvPicPr>
        <p:blipFill>
          <a:blip r:embed="rId2">
            <a:extLst/>
          </a:blip>
          <a:stretch>
            <a:fillRect/>
          </a:stretch>
        </p:blipFill>
        <p:spPr>
          <a:xfrm>
            <a:off x="4687904" y="2007990"/>
            <a:ext cx="381002" cy="393702"/>
          </a:xfrm>
          <a:prstGeom prst="rect">
            <a:avLst/>
          </a:prstGeom>
          <a:ln w="12700">
            <a:miter lim="400000"/>
          </a:ln>
        </p:spPr>
      </p:pic>
      <p:pic>
        <p:nvPicPr>
          <p:cNvPr id="283" name="image39.png"/>
          <p:cNvPicPr/>
          <p:nvPr/>
        </p:nvPicPr>
        <p:blipFill>
          <a:blip r:embed="rId2">
            <a:extLst/>
          </a:blip>
          <a:stretch>
            <a:fillRect/>
          </a:stretch>
        </p:blipFill>
        <p:spPr>
          <a:xfrm>
            <a:off x="4687904" y="2642990"/>
            <a:ext cx="381002" cy="393702"/>
          </a:xfrm>
          <a:prstGeom prst="rect">
            <a:avLst/>
          </a:prstGeom>
          <a:ln w="12700">
            <a:miter lim="400000"/>
          </a:ln>
        </p:spPr>
      </p:pic>
      <p:pic>
        <p:nvPicPr>
          <p:cNvPr id="284" name="image39.png"/>
          <p:cNvPicPr/>
          <p:nvPr/>
        </p:nvPicPr>
        <p:blipFill>
          <a:blip r:embed="rId2">
            <a:extLst/>
          </a:blip>
          <a:stretch>
            <a:fillRect/>
          </a:stretch>
        </p:blipFill>
        <p:spPr>
          <a:xfrm>
            <a:off x="4687904" y="3277989"/>
            <a:ext cx="381002" cy="393702"/>
          </a:xfrm>
          <a:prstGeom prst="rect">
            <a:avLst/>
          </a:prstGeom>
          <a:ln w="12700">
            <a:miter lim="400000"/>
          </a:ln>
        </p:spPr>
      </p:pic>
      <p:pic>
        <p:nvPicPr>
          <p:cNvPr id="285" name="image39.png"/>
          <p:cNvPicPr/>
          <p:nvPr/>
        </p:nvPicPr>
        <p:blipFill>
          <a:blip r:embed="rId2">
            <a:extLst/>
          </a:blip>
          <a:stretch>
            <a:fillRect/>
          </a:stretch>
        </p:blipFill>
        <p:spPr>
          <a:xfrm>
            <a:off x="4687904" y="3911403"/>
            <a:ext cx="381002" cy="395289"/>
          </a:xfrm>
          <a:prstGeom prst="rect">
            <a:avLst/>
          </a:prstGeom>
          <a:ln w="12700">
            <a:miter lim="400000"/>
          </a:ln>
        </p:spPr>
      </p:pic>
      <p:pic>
        <p:nvPicPr>
          <p:cNvPr id="286" name="image39.png"/>
          <p:cNvPicPr/>
          <p:nvPr/>
        </p:nvPicPr>
        <p:blipFill>
          <a:blip r:embed="rId2">
            <a:extLst/>
          </a:blip>
          <a:stretch>
            <a:fillRect/>
          </a:stretch>
        </p:blipFill>
        <p:spPr>
          <a:xfrm>
            <a:off x="4052904" y="2007990"/>
            <a:ext cx="381002" cy="393702"/>
          </a:xfrm>
          <a:prstGeom prst="rect">
            <a:avLst/>
          </a:prstGeom>
          <a:ln w="12700">
            <a:miter lim="400000"/>
          </a:ln>
        </p:spPr>
      </p:pic>
      <p:pic>
        <p:nvPicPr>
          <p:cNvPr id="287" name="image39.png"/>
          <p:cNvPicPr/>
          <p:nvPr/>
        </p:nvPicPr>
        <p:blipFill>
          <a:blip r:embed="rId2">
            <a:extLst/>
          </a:blip>
          <a:stretch>
            <a:fillRect/>
          </a:stretch>
        </p:blipFill>
        <p:spPr>
          <a:xfrm>
            <a:off x="4052904" y="2642990"/>
            <a:ext cx="381002" cy="393702"/>
          </a:xfrm>
          <a:prstGeom prst="rect">
            <a:avLst/>
          </a:prstGeom>
          <a:ln w="12700">
            <a:miter lim="400000"/>
          </a:ln>
        </p:spPr>
      </p:pic>
      <p:pic>
        <p:nvPicPr>
          <p:cNvPr id="288" name="image39.png"/>
          <p:cNvPicPr/>
          <p:nvPr/>
        </p:nvPicPr>
        <p:blipFill>
          <a:blip r:embed="rId2">
            <a:extLst/>
          </a:blip>
          <a:stretch>
            <a:fillRect/>
          </a:stretch>
        </p:blipFill>
        <p:spPr>
          <a:xfrm>
            <a:off x="4052904" y="3277989"/>
            <a:ext cx="381002" cy="393702"/>
          </a:xfrm>
          <a:prstGeom prst="rect">
            <a:avLst/>
          </a:prstGeom>
          <a:ln w="12700">
            <a:miter lim="400000"/>
          </a:ln>
        </p:spPr>
      </p:pic>
      <p:pic>
        <p:nvPicPr>
          <p:cNvPr id="289" name="image39.png"/>
          <p:cNvPicPr/>
          <p:nvPr/>
        </p:nvPicPr>
        <p:blipFill>
          <a:blip r:embed="rId2">
            <a:extLst/>
          </a:blip>
          <a:stretch>
            <a:fillRect/>
          </a:stretch>
        </p:blipFill>
        <p:spPr>
          <a:xfrm>
            <a:off x="4052904" y="3911403"/>
            <a:ext cx="381002" cy="395289"/>
          </a:xfrm>
          <a:prstGeom prst="rect">
            <a:avLst/>
          </a:prstGeom>
          <a:ln w="12700">
            <a:miter lim="400000"/>
          </a:ln>
        </p:spPr>
      </p:pic>
      <p:pic>
        <p:nvPicPr>
          <p:cNvPr id="290" name="image39.png"/>
          <p:cNvPicPr/>
          <p:nvPr/>
        </p:nvPicPr>
        <p:blipFill>
          <a:blip r:embed="rId2">
            <a:extLst/>
          </a:blip>
          <a:stretch>
            <a:fillRect/>
          </a:stretch>
        </p:blipFill>
        <p:spPr>
          <a:xfrm>
            <a:off x="3417904" y="2007990"/>
            <a:ext cx="381002" cy="393702"/>
          </a:xfrm>
          <a:prstGeom prst="rect">
            <a:avLst/>
          </a:prstGeom>
          <a:ln w="12700">
            <a:miter lim="400000"/>
          </a:ln>
        </p:spPr>
      </p:pic>
      <p:pic>
        <p:nvPicPr>
          <p:cNvPr id="291" name="image39.png"/>
          <p:cNvPicPr/>
          <p:nvPr/>
        </p:nvPicPr>
        <p:blipFill>
          <a:blip r:embed="rId2">
            <a:extLst/>
          </a:blip>
          <a:stretch>
            <a:fillRect/>
          </a:stretch>
        </p:blipFill>
        <p:spPr>
          <a:xfrm>
            <a:off x="3417904" y="2642990"/>
            <a:ext cx="381002" cy="393702"/>
          </a:xfrm>
          <a:prstGeom prst="rect">
            <a:avLst/>
          </a:prstGeom>
          <a:ln w="12700">
            <a:miter lim="400000"/>
          </a:ln>
        </p:spPr>
      </p:pic>
      <p:pic>
        <p:nvPicPr>
          <p:cNvPr id="292" name="image39.png"/>
          <p:cNvPicPr/>
          <p:nvPr/>
        </p:nvPicPr>
        <p:blipFill>
          <a:blip r:embed="rId2">
            <a:extLst/>
          </a:blip>
          <a:stretch>
            <a:fillRect/>
          </a:stretch>
        </p:blipFill>
        <p:spPr>
          <a:xfrm>
            <a:off x="3417904" y="3277989"/>
            <a:ext cx="381002" cy="393702"/>
          </a:xfrm>
          <a:prstGeom prst="rect">
            <a:avLst/>
          </a:prstGeom>
          <a:ln w="12700">
            <a:miter lim="400000"/>
          </a:ln>
        </p:spPr>
      </p:pic>
      <p:pic>
        <p:nvPicPr>
          <p:cNvPr id="293" name="image39.png"/>
          <p:cNvPicPr/>
          <p:nvPr/>
        </p:nvPicPr>
        <p:blipFill>
          <a:blip r:embed="rId2">
            <a:extLst/>
          </a:blip>
          <a:stretch>
            <a:fillRect/>
          </a:stretch>
        </p:blipFill>
        <p:spPr>
          <a:xfrm>
            <a:off x="3417904" y="3911403"/>
            <a:ext cx="381002" cy="395289"/>
          </a:xfrm>
          <a:prstGeom prst="rect">
            <a:avLst/>
          </a:prstGeom>
          <a:ln w="12700">
            <a:miter lim="400000"/>
          </a:ln>
        </p:spPr>
      </p:pic>
      <p:pic>
        <p:nvPicPr>
          <p:cNvPr id="294" name="image39.png"/>
          <p:cNvPicPr/>
          <p:nvPr/>
        </p:nvPicPr>
        <p:blipFill>
          <a:blip r:embed="rId2">
            <a:extLst/>
          </a:blip>
          <a:stretch>
            <a:fillRect/>
          </a:stretch>
        </p:blipFill>
        <p:spPr>
          <a:xfrm>
            <a:off x="5322904" y="2007990"/>
            <a:ext cx="381002" cy="393702"/>
          </a:xfrm>
          <a:prstGeom prst="rect">
            <a:avLst/>
          </a:prstGeom>
          <a:ln w="12700">
            <a:miter lim="400000"/>
          </a:ln>
        </p:spPr>
      </p:pic>
      <p:pic>
        <p:nvPicPr>
          <p:cNvPr id="295" name="image39.png"/>
          <p:cNvPicPr/>
          <p:nvPr/>
        </p:nvPicPr>
        <p:blipFill>
          <a:blip r:embed="rId2">
            <a:extLst/>
          </a:blip>
          <a:stretch>
            <a:fillRect/>
          </a:stretch>
        </p:blipFill>
        <p:spPr>
          <a:xfrm>
            <a:off x="5322904" y="2642990"/>
            <a:ext cx="381002" cy="393702"/>
          </a:xfrm>
          <a:prstGeom prst="rect">
            <a:avLst/>
          </a:prstGeom>
          <a:ln w="12700">
            <a:miter lim="400000"/>
          </a:ln>
        </p:spPr>
      </p:pic>
      <p:pic>
        <p:nvPicPr>
          <p:cNvPr id="296" name="image39.png"/>
          <p:cNvPicPr/>
          <p:nvPr/>
        </p:nvPicPr>
        <p:blipFill>
          <a:blip r:embed="rId2">
            <a:extLst/>
          </a:blip>
          <a:stretch>
            <a:fillRect/>
          </a:stretch>
        </p:blipFill>
        <p:spPr>
          <a:xfrm>
            <a:off x="5322904" y="3277989"/>
            <a:ext cx="381002" cy="393702"/>
          </a:xfrm>
          <a:prstGeom prst="rect">
            <a:avLst/>
          </a:prstGeom>
          <a:ln w="12700">
            <a:miter lim="400000"/>
          </a:ln>
        </p:spPr>
      </p:pic>
      <p:pic>
        <p:nvPicPr>
          <p:cNvPr id="297" name="image39.png"/>
          <p:cNvPicPr/>
          <p:nvPr/>
        </p:nvPicPr>
        <p:blipFill>
          <a:blip r:embed="rId2">
            <a:extLst/>
          </a:blip>
          <a:stretch>
            <a:fillRect/>
          </a:stretch>
        </p:blipFill>
        <p:spPr>
          <a:xfrm>
            <a:off x="5322904" y="3911403"/>
            <a:ext cx="381002" cy="395289"/>
          </a:xfrm>
          <a:prstGeom prst="rect">
            <a:avLst/>
          </a:prstGeom>
          <a:ln w="12700">
            <a:miter lim="400000"/>
          </a:ln>
        </p:spPr>
      </p:pic>
      <p:sp>
        <p:nvSpPr>
          <p:cNvPr id="298" name="Shape 298"/>
          <p:cNvSpPr/>
          <p:nvPr/>
        </p:nvSpPr>
        <p:spPr>
          <a:xfrm rot="16200000">
            <a:off x="2201614" y="2854224"/>
            <a:ext cx="781631" cy="73528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12700">
            <a:solidFill>
              <a:schemeClr val="accent1"/>
            </a:solidFill>
            <a:miter lim="400000"/>
          </a:ln>
        </p:spPr>
        <p:txBody>
          <a:bodyPr lIns="0" tIns="0" rIns="0" bIns="0" anchor="ctr"/>
          <a:lstStyle/>
          <a:p>
            <a:pPr lvl="0" algn="ctr">
              <a:defRPr>
                <a:solidFill>
                  <a:srgbClr val="FFFFFF"/>
                </a:solidFill>
                <a:latin typeface="Arial"/>
                <a:ea typeface="Arial"/>
                <a:cs typeface="Arial"/>
                <a:sym typeface="Arial"/>
              </a:defRPr>
            </a:pPr>
            <a:endParaRPr/>
          </a:p>
        </p:txBody>
      </p:sp>
      <p:sp>
        <p:nvSpPr>
          <p:cNvPr id="299" name="Shape 299"/>
          <p:cNvSpPr/>
          <p:nvPr/>
        </p:nvSpPr>
        <p:spPr>
          <a:xfrm>
            <a:off x="7093119" y="2203584"/>
            <a:ext cx="1943107" cy="209287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ctr">
              <a:defRPr>
                <a:solidFill>
                  <a:srgbClr val="000000"/>
                </a:solidFill>
              </a:defRPr>
            </a:pPr>
            <a:r>
              <a:rPr sz="2000" b="1" dirty="0">
                <a:solidFill>
                  <a:schemeClr val="tx2">
                    <a:lumMod val="50000"/>
                  </a:schemeClr>
                </a:solidFill>
                <a:latin typeface="Arial"/>
                <a:ea typeface="Arial"/>
                <a:cs typeface="Arial"/>
                <a:sym typeface="Arial"/>
              </a:rPr>
              <a:t>Spot </a:t>
            </a:r>
            <a:r>
              <a:rPr lang="en-US" sz="2000" b="1" dirty="0" smtClean="0">
                <a:solidFill>
                  <a:schemeClr val="tx2">
                    <a:lumMod val="50000"/>
                  </a:schemeClr>
                </a:solidFill>
                <a:latin typeface="Arial"/>
                <a:ea typeface="Arial"/>
                <a:cs typeface="Arial"/>
                <a:sym typeface="Arial"/>
              </a:rPr>
              <a:t>Instances </a:t>
            </a:r>
            <a:r>
              <a:rPr sz="2000" b="1" dirty="0" smtClean="0">
                <a:solidFill>
                  <a:schemeClr val="tx2">
                    <a:lumMod val="50000"/>
                  </a:schemeClr>
                </a:solidFill>
                <a:latin typeface="Arial"/>
                <a:ea typeface="Arial"/>
                <a:cs typeface="Arial"/>
                <a:sym typeface="Arial"/>
              </a:rPr>
              <a:t>for task </a:t>
            </a:r>
            <a:r>
              <a:rPr sz="2000" b="1" dirty="0">
                <a:solidFill>
                  <a:schemeClr val="tx2">
                    <a:lumMod val="50000"/>
                  </a:schemeClr>
                </a:solidFill>
                <a:latin typeface="Arial"/>
                <a:ea typeface="Arial"/>
                <a:cs typeface="Arial"/>
                <a:sym typeface="Arial"/>
              </a:rPr>
              <a:t>nodes</a:t>
            </a:r>
            <a:endParaRPr dirty="0">
              <a:solidFill>
                <a:schemeClr val="tx2">
                  <a:lumMod val="50000"/>
                </a:schemeClr>
              </a:solidFill>
              <a:latin typeface="Arial"/>
              <a:ea typeface="Arial"/>
              <a:cs typeface="Arial"/>
              <a:sym typeface="Arial"/>
            </a:endParaRPr>
          </a:p>
          <a:p>
            <a:pPr lvl="0" algn="ctr">
              <a:defRPr>
                <a:solidFill>
                  <a:srgbClr val="000000"/>
                </a:solidFill>
              </a:defRPr>
            </a:pPr>
            <a:endParaRPr sz="1000" b="1" dirty="0">
              <a:latin typeface="Arial"/>
              <a:ea typeface="Arial"/>
              <a:cs typeface="Arial"/>
              <a:sym typeface="Arial"/>
            </a:endParaRPr>
          </a:p>
          <a:p>
            <a:pPr lvl="0" algn="ctr">
              <a:defRPr>
                <a:solidFill>
                  <a:srgbClr val="000000"/>
                </a:solidFill>
              </a:defRPr>
            </a:pPr>
            <a:r>
              <a:rPr sz="2000" dirty="0">
                <a:solidFill>
                  <a:srgbClr val="474746"/>
                </a:solidFill>
                <a:latin typeface="Arial"/>
                <a:ea typeface="Arial"/>
                <a:cs typeface="Arial"/>
                <a:sym typeface="Arial"/>
              </a:rPr>
              <a:t>Up to 90% </a:t>
            </a:r>
            <a:br>
              <a:rPr sz="2000" dirty="0">
                <a:solidFill>
                  <a:srgbClr val="474746"/>
                </a:solidFill>
                <a:latin typeface="Arial"/>
                <a:ea typeface="Arial"/>
                <a:cs typeface="Arial"/>
                <a:sym typeface="Arial"/>
              </a:rPr>
            </a:br>
            <a:r>
              <a:rPr sz="2000" dirty="0">
                <a:solidFill>
                  <a:srgbClr val="474746"/>
                </a:solidFill>
                <a:latin typeface="Arial"/>
                <a:ea typeface="Arial"/>
                <a:cs typeface="Arial"/>
                <a:sym typeface="Arial"/>
              </a:rPr>
              <a:t>off </a:t>
            </a:r>
            <a:r>
              <a:rPr lang="en-US" sz="2000" dirty="0" smtClean="0">
                <a:solidFill>
                  <a:srgbClr val="474746"/>
                </a:solidFill>
                <a:latin typeface="Arial"/>
                <a:ea typeface="Arial"/>
                <a:cs typeface="Arial"/>
                <a:sym typeface="Arial"/>
              </a:rPr>
              <a:t>Amazon </a:t>
            </a:r>
            <a:r>
              <a:rPr sz="2000" dirty="0" smtClean="0">
                <a:solidFill>
                  <a:srgbClr val="474746"/>
                </a:solidFill>
                <a:latin typeface="Arial"/>
                <a:ea typeface="Arial"/>
                <a:cs typeface="Arial"/>
                <a:sym typeface="Arial"/>
              </a:rPr>
              <a:t>EC2 </a:t>
            </a:r>
            <a:r>
              <a:rPr sz="2000" dirty="0">
                <a:solidFill>
                  <a:srgbClr val="474746"/>
                </a:solidFill>
                <a:latin typeface="Arial"/>
                <a:ea typeface="Arial"/>
                <a:cs typeface="Arial"/>
                <a:sym typeface="Arial"/>
              </a:rPr>
              <a:t/>
            </a:r>
            <a:br>
              <a:rPr sz="2000" dirty="0">
                <a:solidFill>
                  <a:srgbClr val="474746"/>
                </a:solidFill>
                <a:latin typeface="Arial"/>
                <a:ea typeface="Arial"/>
                <a:cs typeface="Arial"/>
                <a:sym typeface="Arial"/>
              </a:rPr>
            </a:br>
            <a:r>
              <a:rPr sz="2000" dirty="0">
                <a:solidFill>
                  <a:srgbClr val="474746"/>
                </a:solidFill>
                <a:latin typeface="Arial"/>
                <a:ea typeface="Arial"/>
                <a:cs typeface="Arial"/>
                <a:sym typeface="Arial"/>
              </a:rPr>
              <a:t>on-demand pricing</a:t>
            </a:r>
          </a:p>
        </p:txBody>
      </p:sp>
      <p:sp>
        <p:nvSpPr>
          <p:cNvPr id="300" name="Shape 300"/>
          <p:cNvSpPr/>
          <p:nvPr/>
        </p:nvSpPr>
        <p:spPr>
          <a:xfrm>
            <a:off x="187664" y="2207351"/>
            <a:ext cx="2037124" cy="240065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ctr">
              <a:defRPr>
                <a:solidFill>
                  <a:srgbClr val="000000"/>
                </a:solidFill>
              </a:defRPr>
            </a:pPr>
            <a:r>
              <a:rPr sz="2000" b="1" dirty="0">
                <a:solidFill>
                  <a:schemeClr val="tx2">
                    <a:lumMod val="50000"/>
                  </a:schemeClr>
                </a:solidFill>
                <a:latin typeface="Arial"/>
                <a:ea typeface="Arial"/>
                <a:cs typeface="Arial"/>
                <a:sym typeface="Arial"/>
              </a:rPr>
              <a:t>On-demand for core nodes</a:t>
            </a:r>
            <a:endParaRPr dirty="0">
              <a:solidFill>
                <a:schemeClr val="tx2">
                  <a:lumMod val="50000"/>
                </a:schemeClr>
              </a:solidFill>
              <a:latin typeface="Arial"/>
              <a:ea typeface="Arial"/>
              <a:cs typeface="Arial"/>
              <a:sym typeface="Arial"/>
            </a:endParaRPr>
          </a:p>
          <a:p>
            <a:pPr lvl="0" algn="ctr">
              <a:defRPr>
                <a:solidFill>
                  <a:srgbClr val="000000"/>
                </a:solidFill>
              </a:defRPr>
            </a:pPr>
            <a:endParaRPr sz="1000" b="1" dirty="0">
              <a:latin typeface="Arial"/>
              <a:ea typeface="Arial"/>
              <a:cs typeface="Arial"/>
              <a:sym typeface="Arial"/>
            </a:endParaRPr>
          </a:p>
          <a:p>
            <a:pPr lvl="0" algn="ctr">
              <a:defRPr>
                <a:solidFill>
                  <a:srgbClr val="000000"/>
                </a:solidFill>
              </a:defRPr>
            </a:pPr>
            <a:r>
              <a:rPr sz="2000" dirty="0">
                <a:solidFill>
                  <a:srgbClr val="474746"/>
                </a:solidFill>
                <a:latin typeface="Arial"/>
                <a:ea typeface="Arial"/>
                <a:cs typeface="Arial"/>
                <a:sym typeface="Arial"/>
              </a:rPr>
              <a:t>Standard </a:t>
            </a:r>
            <a:r>
              <a:rPr lang="en-US" sz="2000" dirty="0" smtClean="0">
                <a:solidFill>
                  <a:srgbClr val="474746"/>
                </a:solidFill>
                <a:latin typeface="Arial"/>
                <a:ea typeface="Arial"/>
                <a:cs typeface="Arial"/>
                <a:sym typeface="Arial"/>
              </a:rPr>
              <a:t>Amazon </a:t>
            </a:r>
            <a:r>
              <a:rPr sz="2000" dirty="0" smtClean="0">
                <a:solidFill>
                  <a:srgbClr val="474746"/>
                </a:solidFill>
                <a:latin typeface="Arial"/>
                <a:ea typeface="Arial"/>
                <a:cs typeface="Arial"/>
                <a:sym typeface="Arial"/>
              </a:rPr>
              <a:t>EC2 </a:t>
            </a:r>
            <a:r>
              <a:rPr sz="2000" dirty="0">
                <a:solidFill>
                  <a:srgbClr val="474746"/>
                </a:solidFill>
                <a:latin typeface="Arial"/>
                <a:ea typeface="Arial"/>
                <a:cs typeface="Arial"/>
                <a:sym typeface="Arial"/>
              </a:rPr>
              <a:t>pricing for </a:t>
            </a:r>
            <a:br>
              <a:rPr sz="2000" dirty="0">
                <a:solidFill>
                  <a:srgbClr val="474746"/>
                </a:solidFill>
                <a:latin typeface="Arial"/>
                <a:ea typeface="Arial"/>
                <a:cs typeface="Arial"/>
                <a:sym typeface="Arial"/>
              </a:rPr>
            </a:br>
            <a:r>
              <a:rPr sz="2000" dirty="0">
                <a:solidFill>
                  <a:srgbClr val="474746"/>
                </a:solidFill>
                <a:latin typeface="Arial"/>
                <a:ea typeface="Arial"/>
                <a:cs typeface="Arial"/>
                <a:sym typeface="Arial"/>
              </a:rPr>
              <a:t>on-demand capacity</a:t>
            </a:r>
          </a:p>
        </p:txBody>
      </p:sp>
      <p:sp>
        <p:nvSpPr>
          <p:cNvPr id="301" name="Shape 301"/>
          <p:cNvSpPr/>
          <p:nvPr/>
        </p:nvSpPr>
        <p:spPr>
          <a:xfrm rot="5400000">
            <a:off x="6002694" y="2857158"/>
            <a:ext cx="781631" cy="73528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D9D9D9"/>
          </a:solidFill>
          <a:ln w="12700">
            <a:miter lim="400000"/>
          </a:ln>
        </p:spPr>
        <p:txBody>
          <a:bodyPr lIns="0" tIns="0" rIns="0" bIns="0" anchor="ctr"/>
          <a:lstStyle/>
          <a:p>
            <a:pPr algn="ctr"/>
            <a:endParaRPr>
              <a:solidFill>
                <a:srgbClr val="FFFFFF"/>
              </a:solidFill>
              <a:latin typeface="Arial"/>
              <a:ea typeface="Arial"/>
              <a:cs typeface="Arial"/>
            </a:endParaRPr>
          </a:p>
        </p:txBody>
      </p:sp>
      <p:sp>
        <p:nvSpPr>
          <p:cNvPr id="3" name="Title 2"/>
          <p:cNvSpPr>
            <a:spLocks noGrp="1"/>
          </p:cNvSpPr>
          <p:nvPr>
            <p:ph type="title"/>
          </p:nvPr>
        </p:nvSpPr>
        <p:spPr/>
        <p:txBody>
          <a:bodyPr/>
          <a:lstStyle/>
          <a:p>
            <a:r>
              <a:rPr lang="en-US" dirty="0"/>
              <a:t>Easy to use Spot Instances</a:t>
            </a:r>
          </a:p>
        </p:txBody>
      </p:sp>
      <p:sp>
        <p:nvSpPr>
          <p:cNvPr id="2" name="TextBox 1"/>
          <p:cNvSpPr txBox="1"/>
          <p:nvPr/>
        </p:nvSpPr>
        <p:spPr>
          <a:xfrm>
            <a:off x="420625" y="1218435"/>
            <a:ext cx="4013282" cy="400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l" rtl="0" latinLnBrk="1" hangingPunct="0"/>
            <a:r>
              <a:rPr lang="en-US" sz="2000" b="1" dirty="0" smtClean="0">
                <a:solidFill>
                  <a:srgbClr val="002060"/>
                </a:solidFill>
                <a:latin typeface="Arial"/>
              </a:rPr>
              <a:t>Meet SLA at predictable cost</a:t>
            </a:r>
            <a:endParaRPr lang="en-US" sz="2000" b="1" dirty="0">
              <a:solidFill>
                <a:srgbClr val="002060"/>
              </a:solidFill>
              <a:latin typeface="Arial"/>
            </a:endParaRPr>
          </a:p>
        </p:txBody>
      </p:sp>
      <p:sp>
        <p:nvSpPr>
          <p:cNvPr id="26" name="TextBox 25"/>
          <p:cNvSpPr txBox="1"/>
          <p:nvPr/>
        </p:nvSpPr>
        <p:spPr>
          <a:xfrm>
            <a:off x="4605917" y="1211062"/>
            <a:ext cx="3742137" cy="400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l" rtl="0" latinLnBrk="1" hangingPunct="0"/>
            <a:r>
              <a:rPr lang="en-US" sz="2000" b="1" dirty="0" smtClean="0">
                <a:solidFill>
                  <a:srgbClr val="002060"/>
                </a:solidFill>
                <a:latin typeface="Arial"/>
              </a:rPr>
              <a:t>Exceed SLA at lower cost</a:t>
            </a:r>
            <a:endParaRPr lang="en-US" sz="2000" b="1" dirty="0">
              <a:solidFill>
                <a:srgbClr val="002060"/>
              </a:solidFill>
              <a:latin typeface="Arial"/>
            </a:endParaRPr>
          </a:p>
        </p:txBody>
      </p:sp>
    </p:spTree>
    <p:extLst>
      <p:ext uri="{BB962C8B-B14F-4D97-AF65-F5344CB8AC3E}">
        <p14:creationId xmlns:p14="http://schemas.microsoft.com/office/powerpoint/2010/main" val="117580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99" grpId="0" animBg="1"/>
      <p:bldP spid="301" grpId="0" animBg="1"/>
      <p:bldP spid="26" grpId="0"/>
    </p:bldLst>
  </p:timing>
</p:sld>
</file>

<file path=ppt/theme/theme1.xml><?xml version="1.0" encoding="utf-8"?>
<a:theme xmlns:a="http://schemas.openxmlformats.org/drawingml/2006/main" name="re:Invent Speaker - Dark">
  <a:themeElements>
    <a:clrScheme name="AWS_re:Invent_2014">
      <a:dk1>
        <a:srgbClr val="000000"/>
      </a:dk1>
      <a:lt1>
        <a:srgbClr val="FFFFFF"/>
      </a:lt1>
      <a:dk2>
        <a:srgbClr val="F2A52C"/>
      </a:dk2>
      <a:lt2>
        <a:srgbClr val="D6D6D3"/>
      </a:lt2>
      <a:accent1>
        <a:srgbClr val="F2A52C"/>
      </a:accent1>
      <a:accent2>
        <a:srgbClr val="B22491"/>
      </a:accent2>
      <a:accent3>
        <a:srgbClr val="007CBC"/>
      </a:accent3>
      <a:accent4>
        <a:srgbClr val="8BC942"/>
      </a:accent4>
      <a:accent5>
        <a:srgbClr val="595959"/>
      </a:accent5>
      <a:accent6>
        <a:srgbClr val="FFFFFF"/>
      </a:accent6>
      <a:hlink>
        <a:srgbClr val="007CBC"/>
      </a:hlink>
      <a:folHlink>
        <a:srgbClr val="B224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700" dirty="0" err="1" smtClean="0">
            <a:gradFill>
              <a:gsLst>
                <a:gs pos="0">
                  <a:srgbClr val="FEFEFE"/>
                </a:gs>
                <a:gs pos="100000">
                  <a:srgbClr val="FEFEFE"/>
                </a:gs>
              </a:gsLst>
              <a:lin ang="5400000" scaled="1"/>
            </a:gradFill>
          </a:defRPr>
        </a:defPPr>
      </a:lstStyle>
    </a:txDef>
  </a:objectDefaults>
  <a:extraClrSchemeLst/>
  <a:extLst>
    <a:ext uri="{05A4C25C-085E-4340-85A3-A5531E510DB2}">
      <thm15:themeFamily xmlns:thm15="http://schemas.microsoft.com/office/thememl/2012/main" name="reinvent-2014-template-Dark_v6.potx" id="{B89C75B5-5E71-4296-A9D8-575FE3AAD3E1}" vid="{7CA6107E-958F-456E-ABED-FA8B31E77178}"/>
    </a:ext>
  </a:extLst>
</a:theme>
</file>

<file path=ppt/theme/theme2.xml><?xml version="1.0" encoding="utf-8"?>
<a:theme xmlns:a="http://schemas.openxmlformats.org/drawingml/2006/main" name="Enterprise-Summit-Light">
  <a:themeElements>
    <a:clrScheme name="AWS-Style-V2">
      <a:dk1>
        <a:srgbClr val="474746"/>
      </a:dk1>
      <a:lt1>
        <a:sysClr val="window" lastClr="FFFFFF"/>
      </a:lt1>
      <a:dk2>
        <a:srgbClr val="6D6E6D"/>
      </a:dk2>
      <a:lt2>
        <a:srgbClr val="F8F8F8"/>
      </a:lt2>
      <a:accent1>
        <a:srgbClr val="E98E31"/>
      </a:accent1>
      <a:accent2>
        <a:srgbClr val="1B508D"/>
      </a:accent2>
      <a:accent3>
        <a:srgbClr val="94C9E2"/>
      </a:accent3>
      <a:accent4>
        <a:srgbClr val="286332"/>
      </a:accent4>
      <a:accent5>
        <a:srgbClr val="FDD645"/>
      </a:accent5>
      <a:accent6>
        <a:srgbClr val="999A98"/>
      </a:accent6>
      <a:hlink>
        <a:srgbClr val="004B91"/>
      </a:hlink>
      <a:folHlink>
        <a:srgbClr val="517DA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 Template-Light_SF Summit 2015.potx" id="{06A80EDD-6D97-4BAA-903D-3101DF9FAA82}" vid="{02B14317-78A9-410A-A7F9-86B004C7F04E}"/>
    </a:ext>
  </a:extLst>
</a:theme>
</file>

<file path=ppt/theme/theme3.xml><?xml version="1.0" encoding="utf-8"?>
<a:theme xmlns:a="http://schemas.openxmlformats.org/drawingml/2006/main" name="reinvent-2014_Promo-Slide_16x9">
  <a:themeElements>
    <a:clrScheme name="AWS-Style-V2">
      <a:dk1>
        <a:srgbClr val="474746"/>
      </a:dk1>
      <a:lt1>
        <a:sysClr val="window" lastClr="FFFFFF"/>
      </a:lt1>
      <a:dk2>
        <a:srgbClr val="6D6E6D"/>
      </a:dk2>
      <a:lt2>
        <a:srgbClr val="F8F8F8"/>
      </a:lt2>
      <a:accent1>
        <a:srgbClr val="E98E31"/>
      </a:accent1>
      <a:accent2>
        <a:srgbClr val="1B508D"/>
      </a:accent2>
      <a:accent3>
        <a:srgbClr val="94C9E2"/>
      </a:accent3>
      <a:accent4>
        <a:srgbClr val="286332"/>
      </a:accent4>
      <a:accent5>
        <a:srgbClr val="FDD645"/>
      </a:accent5>
      <a:accent6>
        <a:srgbClr val="999A98"/>
      </a:accent6>
      <a:hlink>
        <a:srgbClr val="004B91"/>
      </a:hlink>
      <a:folHlink>
        <a:srgbClr val="517DA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669E359C7A5040AD87E734F753AB83" ma:contentTypeVersion="0" ma:contentTypeDescription="Create a new document." ma:contentTypeScope="" ma:versionID="3cd5395e74d04dcfede6baaa02eec1b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0C0A13AB-FF50-46D3-92D8-6141B7403F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purl.org/dc/terms/"/>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7194</TotalTime>
  <Words>3841</Words>
  <Application>Microsoft Office PowerPoint</Application>
  <PresentationFormat>On-screen Show (16:9)</PresentationFormat>
  <Paragraphs>819</Paragraphs>
  <Slides>48</Slides>
  <Notes>27</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48</vt:i4>
      </vt:variant>
    </vt:vector>
  </HeadingPairs>
  <TitlesOfParts>
    <vt:vector size="63" baseType="lpstr">
      <vt:lpstr>ＭＳ Ｐゴシック</vt:lpstr>
      <vt:lpstr>Arial</vt:lpstr>
      <vt:lpstr>Calibri</vt:lpstr>
      <vt:lpstr>Calibri Light</vt:lpstr>
      <vt:lpstr>Century Gothic</vt:lpstr>
      <vt:lpstr>Consolas</vt:lpstr>
      <vt:lpstr>Courier New</vt:lpstr>
      <vt:lpstr>Gill Sans</vt:lpstr>
      <vt:lpstr>Lucida Console</vt:lpstr>
      <vt:lpstr>Lucida Grande</vt:lpstr>
      <vt:lpstr>Times New Roman</vt:lpstr>
      <vt:lpstr>Wingdings</vt:lpstr>
      <vt:lpstr>re:Invent Speaker - Dark</vt:lpstr>
      <vt:lpstr>Enterprise-Summit-Light</vt:lpstr>
      <vt:lpstr>reinvent-2014_Promo-Slide_16x9</vt:lpstr>
      <vt:lpstr>PowerPoint Presentation</vt:lpstr>
      <vt:lpstr>Agenda Overview</vt:lpstr>
      <vt:lpstr>Primitive Patterns</vt:lpstr>
      <vt:lpstr>Amazon Elastic MapReduce (EMR)</vt:lpstr>
      <vt:lpstr>Why Amazon EMR?</vt:lpstr>
      <vt:lpstr>The Hadoop ecosystem can run in Amazon EMR</vt:lpstr>
      <vt:lpstr>Choose your instance types</vt:lpstr>
      <vt:lpstr>Resizable clusters </vt:lpstr>
      <vt:lpstr>Easy to use Spot Instances</vt:lpstr>
      <vt:lpstr>Amazon S3 as your persistent data store</vt:lpstr>
      <vt:lpstr>EMRFS makes it easier to leverage S3</vt:lpstr>
      <vt:lpstr>Fast listing of S3 objects using EMRFS metadata</vt:lpstr>
      <vt:lpstr>EMRFS - S3 client-side encryption</vt:lpstr>
      <vt:lpstr>Optimize to leverage HDFS </vt:lpstr>
      <vt:lpstr>Pattern #1: Batch processing</vt:lpstr>
      <vt:lpstr>Pattern #2: Online data-store</vt:lpstr>
      <vt:lpstr>Pattern #3: Interactive query</vt:lpstr>
      <vt:lpstr>Example: Log Processing using Amazon EMR</vt:lpstr>
      <vt:lpstr>PowerPoint Presentation</vt:lpstr>
      <vt:lpstr>Amazon Redshift</vt:lpstr>
      <vt:lpstr>Selected Amazon Redshift Customers</vt:lpstr>
      <vt:lpstr>Clickstream Analysis for Amazon.com</vt:lpstr>
      <vt:lpstr>Redshift Performance Realized</vt:lpstr>
      <vt:lpstr>Amazon Redshift Architecture</vt:lpstr>
      <vt:lpstr>Amazon Redshift Node Types</vt:lpstr>
      <vt:lpstr>Amazon Redshift dramatically reduces I/O</vt:lpstr>
      <vt:lpstr>Amazon Redshift dramatically reduces I/O</vt:lpstr>
      <vt:lpstr>Amazon Redshift dramatically reduces I/O</vt:lpstr>
      <vt:lpstr>Amazon Redshift dramatically reduces I/O</vt:lpstr>
      <vt:lpstr>Amazon Redshift dramatically reduces I/O</vt:lpstr>
      <vt:lpstr>Amazon Redshift parallelizes and distributes everything</vt:lpstr>
      <vt:lpstr>Amazon Redshift parallelizes and distributes everything</vt:lpstr>
      <vt:lpstr>Amazon Redshift parallelizes and distributes everything</vt:lpstr>
      <vt:lpstr>Amazon Redshift parallelizes and distributes everything</vt:lpstr>
      <vt:lpstr>Amazon Redshift parallelizes and distributes everything</vt:lpstr>
      <vt:lpstr>Architecture and its Table Design Implications</vt:lpstr>
      <vt:lpstr>Table Distribution Styles</vt:lpstr>
      <vt:lpstr>Sorting Data</vt:lpstr>
      <vt:lpstr>Interleaved Multi Column Sort </vt:lpstr>
      <vt:lpstr>Compound Sort Keys Illustrated</vt:lpstr>
      <vt:lpstr>Interleaved Sort Keys Illustrated</vt:lpstr>
      <vt:lpstr>Amazon Redshift works with your existing analysis tools</vt:lpstr>
      <vt:lpstr>Custom ODBC and JDBC Drivers</vt:lpstr>
      <vt:lpstr>User Defined Functions</vt:lpstr>
      <vt:lpstr>Redshift Use Case </vt:lpstr>
      <vt:lpstr>Operational Reporting with Redshift</vt:lpstr>
      <vt:lpstr>PowerPoint Presentation</vt:lpstr>
      <vt:lpstr>Thank you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Pearson (AWS), David</dc:creator>
  <cp:lastModifiedBy>Jacobi, Bill</cp:lastModifiedBy>
  <cp:revision>153</cp:revision>
  <dcterms:created xsi:type="dcterms:W3CDTF">2014-12-16T02:22:23Z</dcterms:created>
  <dcterms:modified xsi:type="dcterms:W3CDTF">2015-11-13T21:19:38Z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0x0101006D669E359C7A5040AD87E734F753AB83</vt:lpwstr>
  </property>
</Properties>
</file>